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sldIdLst>
    <p:sldId id="283" r:id="rId5"/>
    <p:sldId id="287" r:id="rId6"/>
    <p:sldId id="330" r:id="rId7"/>
    <p:sldId id="305" r:id="rId8"/>
    <p:sldId id="315" r:id="rId9"/>
    <p:sldId id="307" r:id="rId10"/>
    <p:sldId id="306" r:id="rId11"/>
    <p:sldId id="308" r:id="rId12"/>
    <p:sldId id="311" r:id="rId13"/>
    <p:sldId id="348" r:id="rId14"/>
    <p:sldId id="347" r:id="rId15"/>
    <p:sldId id="346" r:id="rId16"/>
    <p:sldId id="350" r:id="rId17"/>
    <p:sldId id="334" r:id="rId18"/>
    <p:sldId id="335" r:id="rId19"/>
    <p:sldId id="336" r:id="rId20"/>
    <p:sldId id="337" r:id="rId21"/>
    <p:sldId id="338" r:id="rId22"/>
    <p:sldId id="333" r:id="rId23"/>
    <p:sldId id="332" r:id="rId24"/>
    <p:sldId id="339" r:id="rId25"/>
    <p:sldId id="340" r:id="rId26"/>
    <p:sldId id="341" r:id="rId27"/>
    <p:sldId id="342" r:id="rId28"/>
    <p:sldId id="343" r:id="rId29"/>
    <p:sldId id="344"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5AF985-B4D6-4AB2-B44C-45C252D12AFE}">
          <p14:sldIdLst>
            <p14:sldId id="283"/>
            <p14:sldId id="287"/>
            <p14:sldId id="330"/>
            <p14:sldId id="305"/>
            <p14:sldId id="315"/>
            <p14:sldId id="307"/>
            <p14:sldId id="306"/>
            <p14:sldId id="308"/>
            <p14:sldId id="311"/>
            <p14:sldId id="348"/>
            <p14:sldId id="347"/>
            <p14:sldId id="346"/>
            <p14:sldId id="350"/>
            <p14:sldId id="334"/>
            <p14:sldId id="335"/>
            <p14:sldId id="336"/>
            <p14:sldId id="337"/>
            <p14:sldId id="338"/>
            <p14:sldId id="333"/>
            <p14:sldId id="332"/>
            <p14:sldId id="339"/>
            <p14:sldId id="340"/>
            <p14:sldId id="341"/>
            <p14:sldId id="342"/>
            <p14:sldId id="343"/>
            <p14:sldId id="344"/>
            <p14:sldId id="288"/>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9" autoAdjust="0"/>
    <p:restoredTop sz="87456" autoAdjust="0"/>
  </p:normalViewPr>
  <p:slideViewPr>
    <p:cSldViewPr snapToGrid="0" showGuides="1">
      <p:cViewPr varScale="1">
        <p:scale>
          <a:sx n="101" d="100"/>
          <a:sy n="101" d="100"/>
        </p:scale>
        <p:origin x="1314" y="102"/>
      </p:cViewPr>
      <p:guideLst>
        <p:guide orient="horz" pos="2184"/>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26648-F114-4402-B049-AA57EA7F2020}"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815FE-BC4D-474E-9AA3-6983BC3D8777}" type="slidenum">
              <a:rPr lang="en-US" smtClean="0"/>
              <a:t>‹#›</a:t>
            </a:fld>
            <a:endParaRPr lang="en-US"/>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07000"/>
              </a:lnSpc>
              <a:spcAft>
                <a:spcPts val="800"/>
              </a:spcAft>
            </a:pPr>
            <a:r>
              <a:rPr lang="uk-UA" sz="1800" b="1" kern="1800" dirty="0">
                <a:effectLst/>
                <a:latin typeface="Times New Roman" panose="02020603050405020304" pitchFamily="18" charset="0"/>
                <a:ea typeface="Times New Roman" panose="02020603050405020304" pitchFamily="18" charset="0"/>
                <a:cs typeface="Times New Roman" panose="02020603050405020304" pitchFamily="18" charset="0"/>
              </a:rPr>
              <a:t>Доповідь</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MVC веб‑застосунку: ролі, межі відповідальності та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(товсті контролери/моделі, «магічні»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тісне зчеплення)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Slide Number Placeholder 3"/>
          <p:cNvSpPr>
            <a:spLocks noGrp="1"/>
          </p:cNvSpPr>
          <p:nvPr>
            <p:ph type="sldNum" sz="quarter" idx="5"/>
          </p:nvPr>
        </p:nvSpPr>
        <p:spPr/>
        <p:txBody>
          <a:bodyPr/>
          <a:lstStyle/>
          <a:p>
            <a:fld id="{E22815FE-BC4D-474E-9AA3-6983BC3D8777}" type="slidenum">
              <a:rPr lang="en-US" smtClean="0"/>
              <a:t>1</a:t>
            </a:fld>
            <a:endParaRPr lang="en-US"/>
          </a:p>
        </p:txBody>
      </p:sp>
    </p:spTree>
    <p:extLst>
      <p:ext uri="{BB962C8B-B14F-4D97-AF65-F5344CB8AC3E}">
        <p14:creationId xmlns:p14="http://schemas.microsoft.com/office/powerpoint/2010/main" val="650412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Валідація</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Існує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на вході (чи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валідний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HTTP‑запит) 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домену (чи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валідний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бізнес‑стан). Перша — у схемі або форм‑об’єкті, пов’язаному з контролером: він перевіряє формат, наявність обов’язкових полів, специфіку конкретного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ендпойнта</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Друга — у моделі: вона перевіряє інваріанти, не дозволяє створити неможливий стан. Помилка багатьох команд — робити лише одну з цих перевірок, покладаючись на випадок. У підсумку або контролер починає вирішувати за домен «що можна, а що ні», або модель заплутується у технічних деталях HTTP.</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10</a:t>
            </a:fld>
            <a:endParaRPr lang="en-US"/>
          </a:p>
        </p:txBody>
      </p:sp>
    </p:spTree>
    <p:extLst>
      <p:ext uri="{BB962C8B-B14F-4D97-AF65-F5344CB8AC3E}">
        <p14:creationId xmlns:p14="http://schemas.microsoft.com/office/powerpoint/2010/main" val="204027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Авторизація.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Рішення про доступ не належить ні контролеру, ні моделі у чистому вигляді. Зручно мати політики доступу: окремі класи, які відповідають на питання рівня «чи має користувач право скасувати це замовлення». Контролер звертається до політики, політика читає контекст і стан домену, але сама операція — скасування — усе ще виконується сценарієм/моделлю. Так ми відділяємо «можна/не можна» від «як саме робиться». </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11</a:t>
            </a:fld>
            <a:endParaRPr lang="en-US"/>
          </a:p>
        </p:txBody>
      </p:sp>
    </p:spTree>
    <p:extLst>
      <p:ext uri="{BB962C8B-B14F-4D97-AF65-F5344CB8AC3E}">
        <p14:creationId xmlns:p14="http://schemas.microsoft.com/office/powerpoint/2010/main" val="379839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Транзакції й узгодженість.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Транзакція — це контракт на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атомарність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Логічне місце для неї — сценарій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case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бо саме він знає межі операції. Абсолютно природно відкривати транзакцію, виконувати зміни у кількох репозиторіях, підняти подію домену і зафіксувати результати. Власне відправлення листів або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пушів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краще робити поза транзакцією (черга/</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outbox</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щоб зовнішні мережеві ризики не ламали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атомарність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бізнес‑записів.</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12</a:t>
            </a:fld>
            <a:endParaRPr lang="en-US"/>
          </a:p>
        </p:txBody>
      </p:sp>
    </p:spTree>
    <p:extLst>
      <p:ext uri="{BB962C8B-B14F-4D97-AF65-F5344CB8AC3E}">
        <p14:creationId xmlns:p14="http://schemas.microsoft.com/office/powerpoint/2010/main" val="3041504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Обробка помилок.</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Контролер має перетворювати помилки сценаріїв у відповідні HTTP‑коди і читабельні повідомлення для клієнта. Сценарії мають повертати структуровані результати: «успіх із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payload</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або «невдача з кодом причини». Доменні сутності повинні сигналізувати про неможливі операції винятком або спеціальним результатом, але не «робити вигляд, що все добре» і не залишати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напівзмінені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об’єкти в пам’яті.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Кешування</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Кеш — інфраструктурна оптимізація, не частина домену. Ніколи не змішуйте його з бізнес‑правилами. Якщо ви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кешуєте</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результати запитів читання, робіть це ближче до контролера або в окремому шарі запитів/</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проєкцій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але не в моделях, де це непомітно впливатиме на логіку.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Логи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й телеметрія.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Так само як і кеш,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логування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не має проростати в доменні об’єкти.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Доменно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важливі події — окремі істоти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domain</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events</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технічні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логи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 відповідальність інфраструктури.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13</a:t>
            </a:fld>
            <a:endParaRPr lang="en-US"/>
          </a:p>
        </p:txBody>
      </p:sp>
    </p:spTree>
    <p:extLst>
      <p:ext uri="{BB962C8B-B14F-4D97-AF65-F5344CB8AC3E}">
        <p14:creationId xmlns:p14="http://schemas.microsoft.com/office/powerpoint/2010/main" val="12628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5.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MVC: як ми «ламаємо» собі архітектуру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Кожен із наведених далі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з’являється не від «поганих намірів», а як наслідок тиску швидкості, нечітких вимог або неочевидного розподілу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відповідальностей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Розпізнати їх можна завдяки характерним симптомам, а виправляються вони планомірним поверненням до принципів MVC і явним введенням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бракуючих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шарів.</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14</a:t>
            </a:fld>
            <a:endParaRPr lang="en-US"/>
          </a:p>
        </p:txBody>
      </p:sp>
    </p:spTree>
    <p:extLst>
      <p:ext uri="{BB962C8B-B14F-4D97-AF65-F5344CB8AC3E}">
        <p14:creationId xmlns:p14="http://schemas.microsoft.com/office/powerpoint/2010/main" val="1527335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5.1. «Товсті» контролери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Починається з того, що «просту перевірку зроблю тут, щоб не плодити класи». Через місяць у контролері по кілька сотень рядків, там же — підрахунок знижок, прямі виклики платіжного шлюзу, надсилання листів, обробка всіх помилок, а іноді навіть SQL‑запити. У тестах доводиться піднімати базу та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емулювати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мережеві сервіси, щоб просто пройти щасливий шлях.</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Корінь проблеми — відсутність окремого сценарію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case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Контролер не повинен вирішувати, як саме оформити замовлення; він має делегувати це об’єкту, задача якого — втілити один чіткий бізнес‑процес. Після виокремлення сценарію контролер стає прозорим і легко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тестованим</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 бізнес‑логіка концентрується в одному місці з чіткими входом і виходом.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Рефакторинг</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часто включає введення форм‑об’єкту для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валідації</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репозиторіїв для доступу до даних і явних доменних подій замість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післяуспішних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дій у контролері.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15</a:t>
            </a:fld>
            <a:endParaRPr lang="en-US"/>
          </a:p>
        </p:txBody>
      </p:sp>
    </p:spTree>
    <p:extLst>
      <p:ext uri="{BB962C8B-B14F-4D97-AF65-F5344CB8AC3E}">
        <p14:creationId xmlns:p14="http://schemas.microsoft.com/office/powerpoint/2010/main" val="3322779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5.2. «Товсті» моделі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God</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Object</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Наступний крок деградації — модель, яка «знає все і робить все». У такому класі можна знайти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валідації</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SQL‑запити, інтеграції з платіжними сервісами, формування листів і PDF‑</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логіку знижок і роботу зі складом. Будь‑яка зміна зачіпає десяток несуміжних речей, a тести стають повільними й крихкими.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Причина — плутанина між сутністю домену й точкою інтеграції. Сутність повинна фокусуватися на інваріантах і взаємодіях у межах домену. Усе інше — або сервіс домену (обчислення політики знижок), або інфраструктурний адаптер (взаємодія з платіжним провайдером), або шар представлення. Розрізняйте види правил: є те, що являє собою «сутнісну природу» об’єкта (наприклад, «замовлення не може бути оплачене двічі»), і є те, що є зовнішньою політикою («сьогодні знижка 10% на категорію X»). Перше живе у моделі, друге — у сервісі політики або конфігурації.</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16</a:t>
            </a:fld>
            <a:endParaRPr lang="en-US"/>
          </a:p>
        </p:txBody>
      </p:sp>
    </p:spTree>
    <p:extLst>
      <p:ext uri="{BB962C8B-B14F-4D97-AF65-F5344CB8AC3E}">
        <p14:creationId xmlns:p14="http://schemas.microsoft.com/office/powerpoint/2010/main" val="267072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5.3. «Магічні»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ORM і фреймворки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щедро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пропонують життєві цикли на кшталт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before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after</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save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commit</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destroy</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дуже спокусливо «причепити» до цих точок відправлення листа, запис у чергу чи захоплення інвентарю. Поки таких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небагато, все виглядає зручним; але щойно порядок їх виконання починає взаємодіяти з транзакціями, а деякі з них роблять мережеві виклики, система стає непередбачуваною.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Відлагоджувати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баги «о третій ночі» в такому коді особливо неприємно.</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Вихід — мінімізувати використання «магічних»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для бізнес‑логіки. Тримайте їх для суто технічних задач на кшталт позначення часу створення. Натомість піднімайте явні доменні події («замовлення оформлене», «платіж підтверджений»), які обробляють окремі слухачі. Слухач легко знайти, легко протестувати ізольовано, легко замінити. А коли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потібно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виконати побічну дію в межах транзакції, не соромтеся зробити це прямо в сценарії, зрозуміло вказавши причину.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17</a:t>
            </a:fld>
            <a:endParaRPr lang="en-US"/>
          </a:p>
        </p:txBody>
      </p:sp>
    </p:spTree>
    <p:extLst>
      <p:ext uri="{BB962C8B-B14F-4D97-AF65-F5344CB8AC3E}">
        <p14:creationId xmlns:p14="http://schemas.microsoft.com/office/powerpoint/2010/main" val="4153415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5.4. Тісне зчеплення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Тісне зчеплення — це коли компоненти знають надто багато один про одного.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дістає об’єкти ORM і викликає на них складні методи з побічними ефектами; контролер напряму імпортує SDK зовнішнього сервісу; модель звертається до HTTP‑клієнта для завантаження курсу валют. Такі зв’язки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зацементовують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систему. Ви більше не можете безболісно замінити провайдера або випробувати нову реалізацію. Всі тести перетворюються на інтеграційні, а будь‑який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відмовостійкий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сценарій стає болючим.</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Розв’язання — інверсія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залежностей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домен залежить від абстракцій (портів), а інфраструктура постачає конкретні адаптери. Між доменом і представленням —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/DTO, між доменом і зберіганням — репозиторії/запити. Це не «надмірна інженерія», якщо ви проектуєте систему на роки, а не на спринт. Це страховка від лавиноподібної складності й бар’єр для «тимчасового»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хаку</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який так і лишається назавжди.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18</a:t>
            </a:fld>
            <a:endParaRPr lang="en-US"/>
          </a:p>
        </p:txBody>
      </p:sp>
    </p:spTree>
    <p:extLst>
      <p:ext uri="{BB962C8B-B14F-4D97-AF65-F5344CB8AC3E}">
        <p14:creationId xmlns:p14="http://schemas.microsoft.com/office/powerpoint/2010/main" val="1262575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6. Як повернутися до здорового MVC: набір технік</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Зазвичай шлях «назад до простоти» проходить через введення явних структур, яких раніше бракувало. Вони роблять межі видимими, вносять дисципліну й дозволяють тестувати частини системи в ізоляції.</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Сценарії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cases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сервісні об’єкти).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Один сценарій — одна бізнес‑операція. Він приймає контекст (користувач, мова, часовий пояс), параметри, працює з моделлю через репозиторії, керує транзакцією, повертає чіткий результат. Коли кожна операція має власний клас або функцію, код стає «картою місцевості»: ви завжди знаєте, куди зайти, щоб змінити поведінку.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Репозиторії та запити.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Репозиторій відповідає за завантаження й збереження агрегатів, а також за побудову специфічних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проєкцій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для читання. Модель не торкається SQL і не знає, як влаштована база; завдяки цьому її тести швидкі й надійні. Якщо читання складні, корисно завести окремі «об’єкти запитів», які будують вибірки та агрегації під потреби UI.</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/в’ю‑моделі та DTO.</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Вони відсікають шаблони від складності домену. Якщо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отримує готові відформатовані поля — воно майже не містить логіки 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рідко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ламається. DTO, у свою чергу, роблять межу з клієнтами стабільною: зміни всередині домену не обов’язково ламають контракти на API.</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Доменні події й обробники.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Подія — це факт у світі домену. Обробники — реакції на факт. Такі реакції можуть бути внутрішні (оновити статистику) й зовнішні (надіслати листа). Це не «магія», а явна конструкція: подія має ім’я, атрибути, життєвий цикл. Усі, хто хочуть на неї реагувати, підписуються свідомо.</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Політики доступу.</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Винесіть правила «хто може що» в окремий шар. Контролеру не доведеться містити умов на кшталт «якщо користувач — менеджер складу і замовлення ще не відправлене…», натомість він звернеться до політики, яка знає про ролі й стани. Такі політики легко оглядати й тестувати.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Схеми/форми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валідації</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Вони заміняють «зліплені з умов» перевірки в контролері та видаляють технічну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валідацію</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 моделі. Схема переводить сирі параметри у перевірені структуровані дані; якщо користувач надіслав абракадабру, відповідь буде передбачуваною, а домен навіть не дізнається про цю спробу.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19</a:t>
            </a:fld>
            <a:endParaRPr lang="en-US"/>
          </a:p>
        </p:txBody>
      </p:sp>
    </p:spTree>
    <p:extLst>
      <p:ext uri="{BB962C8B-B14F-4D97-AF65-F5344CB8AC3E}">
        <p14:creationId xmlns:p14="http://schemas.microsoft.com/office/powerpoint/2010/main" val="103164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MVC народився як спосіб упорядкувати взаємодію між даними, логікою та інтерфейсом користувача. У веб‑додатку цю тріаду зручно накласти на шлях HTTP‑запиту: користувач ініціює дію, сервер аналізує її намір, застосовує бізнес‑правила й повертає результат у формі HTML‑сторінки або JSON‑відповіді. Відокремлюючи «що ми робимо» (доменні правила) від «як ми це відображаємо» (UI/подання) і «як ми це з’єднуємо» (контролер), ми знижуємо когнітивну складність, підвищуємо повторне використання та полегшуємо тестування.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uk-UA" dirty="0"/>
          </a:p>
        </p:txBody>
      </p:sp>
      <p:sp>
        <p:nvSpPr>
          <p:cNvPr id="4" name="Slide Number Placeholder 3"/>
          <p:cNvSpPr>
            <a:spLocks noGrp="1"/>
          </p:cNvSpPr>
          <p:nvPr>
            <p:ph type="sldNum" sz="quarter" idx="5"/>
          </p:nvPr>
        </p:nvSpPr>
        <p:spPr/>
        <p:txBody>
          <a:bodyPr/>
          <a:lstStyle/>
          <a:p>
            <a:fld id="{E22815FE-BC4D-474E-9AA3-6983BC3D8777}" type="slidenum">
              <a:rPr lang="en-US" smtClean="0"/>
              <a:t>2</a:t>
            </a:fld>
            <a:endParaRPr lang="en-US"/>
          </a:p>
        </p:txBody>
      </p:sp>
    </p:spTree>
    <p:extLst>
      <p:ext uri="{BB962C8B-B14F-4D97-AF65-F5344CB8AC3E}">
        <p14:creationId xmlns:p14="http://schemas.microsoft.com/office/powerpoint/2010/main" val="1931286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7. Кейс‑історія: оформлення замовлення без «магії»</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Уявімо команду, що розвиває інтернет‑крамницю. Перші місяці все просто: контролер створює замовлення, додає позиції, перевіряє кредитний ліміт, списує кошти, шле листа. Коли видів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оплат</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стає три, з’являються попередні авторизації та часткові повернення, контролер розростається до величезного монстра. Лист починає інколи приходити двічі, інколи — ніколи, а платіж зривається після того, як замовлення вже збережене в статусі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оплачено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Тестова база збільшується, тести повільні, нова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фіча</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«розрахунок знижки від партнерів» постійно конфліктує з іншими змінами.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Команда зупиняється і вводить сценарій </a:t>
            </a:r>
            <a:r>
              <a:rPr lang="uk-UA" sz="1800" dirty="0" err="1">
                <a:effectLst/>
                <a:latin typeface="Courier New" panose="02070309020205020404" pitchFamily="49" charset="0"/>
                <a:ea typeface="Times New Roman" panose="02020603050405020304" pitchFamily="18" charset="0"/>
                <a:cs typeface="Times New Roman" panose="02020603050405020304" pitchFamily="18" charset="0"/>
              </a:rPr>
              <a:t>PlaceOrder</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У ньому відкривається транзакція, завантажуються об’єкти через репозиторій, застосовуються інваріанти, міститься єдиний виклик до порту </a:t>
            </a:r>
            <a:r>
              <a:rPr lang="uk-UA" sz="1800" dirty="0" err="1">
                <a:effectLst/>
                <a:latin typeface="Courier New" panose="02070309020205020404" pitchFamily="49" charset="0"/>
                <a:ea typeface="Times New Roman" panose="02020603050405020304" pitchFamily="18" charset="0"/>
                <a:cs typeface="Times New Roman" panose="02020603050405020304" pitchFamily="18" charset="0"/>
              </a:rPr>
              <a:t>PaymentGateway</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Після успішного списання коштів публікується подія </a:t>
            </a:r>
            <a:r>
              <a:rPr lang="uk-UA" sz="1800" dirty="0" err="1">
                <a:effectLst/>
                <a:latin typeface="Courier New" panose="02070309020205020404" pitchFamily="49" charset="0"/>
                <a:ea typeface="Times New Roman" panose="02020603050405020304" pitchFamily="18" charset="0"/>
                <a:cs typeface="Times New Roman" panose="02020603050405020304" pitchFamily="18" charset="0"/>
              </a:rPr>
              <a:t>OrderPlaced</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На цю подію підписані: обробник, який надсилає лист, обробник, що оновлює статистику продажів, і обробник, який резервує на складі товар.</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Через два тижні команда вкотре додає нову інтеграцію з іншим платіжним провайдером. Виявляється, що адаптер легко створити, бо порт вже визначений, і </a:t>
            </a:r>
            <a:r>
              <a:rPr lang="uk-UA" sz="1800" dirty="0" err="1">
                <a:effectLst/>
                <a:latin typeface="Courier New" panose="02070309020205020404" pitchFamily="49" charset="0"/>
                <a:ea typeface="Times New Roman" panose="02020603050405020304" pitchFamily="18" charset="0"/>
                <a:cs typeface="Times New Roman" panose="02020603050405020304" pitchFamily="18" charset="0"/>
              </a:rPr>
              <a:t>PlaceOrder</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навіть не помічає, хто саме обробляє платіж. Коли маркетинг просить «надіслати SMS ще й менеджеру», це теж просто: додаємо нового підписника на подію і перевіряємо в ізоляції.</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Головний здобуток — не в тому, що «стало красивіше», а в тому, що ризик змін зменшився й став локальним. Повернення коштів більше не чіпає код листів; зміни у знижках не впливають на платіжний шлюз. Це і є мета MVC: ізолювати причини змін.</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20</a:t>
            </a:fld>
            <a:endParaRPr lang="en-US"/>
          </a:p>
        </p:txBody>
      </p:sp>
    </p:spTree>
    <p:extLst>
      <p:ext uri="{BB962C8B-B14F-4D97-AF65-F5344CB8AC3E}">
        <p14:creationId xmlns:p14="http://schemas.microsoft.com/office/powerpoint/2010/main" val="4150349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8. Тестування в світі MVC: швидкість проти впевненості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Є спокуса покривати все наскрізними тестами через HTTP. Це дає емоційне відчуття «реальності», але така стратегія швидко робить фідбек повільним, а пошук помилок — дорогим. У здоровій архітектурі швидкі тести домінують.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Юніт</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‑тести перевіряють інваріанти сутностей, політики доступу, логіку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Інтеграційні тести запускають сценарії з реальними репозиторіями та транзакціями. E2E залишаються для кількох ключових користувацьких шляхів, які перевіряють «склеювання» шарів і контракти.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Важливе правило: мокати треба межі. Підміняйте платіжний шлюз і e‑</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mail</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‑сервер; не підміняйте власну доменну модель. Якщо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юніт</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‑тест не може пройти без бази,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поставте</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собі питання: а чи не надто наша модель залежить від інфраструктури? Коли модель чиста, більшість її тестів не потребують БД, що робить розробку 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рефакторинг</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швидкими.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21</a:t>
            </a:fld>
            <a:endParaRPr lang="en-US"/>
          </a:p>
        </p:txBody>
      </p:sp>
    </p:spTree>
    <p:extLst>
      <p:ext uri="{BB962C8B-B14F-4D97-AF65-F5344CB8AC3E}">
        <p14:creationId xmlns:p14="http://schemas.microsoft.com/office/powerpoint/2010/main" val="102123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9. Продуктивність і надійність: що часто плутають із «архітектурою»</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Іноді проблеми продуктивності маскуються під «архітектурні». Шаблони, які напряму звертаються до ORM, викликають N+1 запити і змушують команду «оптимізувати» все у вигляді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кешів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усередині моделі. Наслідок — непередбачувана поведінка й заплутані залежності.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Правильна відповідь — не в кеші у моделі, а в коректно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спроєктованих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запитах 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проєкціях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побудованих ближче до шару читання. Коли потрібні складні вибірки для списків, краще мати спеціальний запит або представлення в БД, ніж намагатися змушувати агрегат відповідати на питання, яких у нього в домені ніколи не було.</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Надійність приходить із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ідемпотентністю</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Сценарії мають витримувати повторний виклик, а зовнішні інтеграції — бути загорнутими в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ретраї</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 чіткою семантикою «було / не було».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Доменно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це часто означає введення ідентифікаторів операцій і фіксацію змін як подій, щоб у разі повторення не створювати дублікати.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22</a:t>
            </a:fld>
            <a:endParaRPr lang="en-US"/>
          </a:p>
        </p:txBody>
      </p:sp>
    </p:spTree>
    <p:extLst>
      <p:ext uri="{BB962C8B-B14F-4D97-AF65-F5344CB8AC3E}">
        <p14:creationId xmlns:p14="http://schemas.microsoft.com/office/powerpoint/2010/main" val="4175255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10. MVC і масштаб: коли цього недостатньо</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MVC — чудовий стартовий каркас, але не самодостатня відповідь на всі питання масштабування. У складних системах корисно вводити розмежування між моделлю читання і моделлю запису (CQRS), щоб мати змогу незалежно оптимізувати запити і транзакції. Коли домен великий, допомагає модульний моноліт із чіткими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bounded</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contexts</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кожен модуль має власні сутності, репозиторії, сценарії, події. Це продовжує ідею розділення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відповідальностей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захищає команди від конфліктів у спільній кодовій базі.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Зовнішній інтерфейс (REST/</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GraphQL</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 також частина історії. MVC не диктує, який саме протокол обрати, але у будь‑якому разі контракти мають бути стабільними і зрозумілими, а трансформації в DTO і назад — відокремленими від домену. Це полегшує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версіонування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підтримку клієнтів.</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23</a:t>
            </a:fld>
            <a:endParaRPr lang="en-US"/>
          </a:p>
        </p:txBody>
      </p:sp>
    </p:spTree>
    <p:extLst>
      <p:ext uri="{BB962C8B-B14F-4D97-AF65-F5344CB8AC3E}">
        <p14:creationId xmlns:p14="http://schemas.microsoft.com/office/powerpoint/2010/main" val="3291000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11. Часті запитання й типові суперечки в командах</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Чи можна іноді звертатися до ORM прямо з контролера?</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У простих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read‑only</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сценаріях — так, якщо це не змиває межі. Але варто визнати: «тимчасові виключення» мають звичку множитися. Тому навіть для читання добре мати шар запитів або репозиторій, щоб не змішувати інфраструктуру з HTTP‑деталями.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Чому «магічні»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 це погано, якщо вони такі зручні?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Проблема не в самих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колбеках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 в прихованості й порядку виклику. У складній транзакції важко передбачити, коли саме і в якому контексті спрацює той чи інший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Події роблять поведінку явною і оглядовою.</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Навіщо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презентери</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якщо можна форматувати прямо у шаблоні?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Поки форматування просте — можна. Але як тільки з’являються умовності, локалізація, рольова видимість полів і повторне використання в різних шаблонах —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знижує дублювання і спрощує тести.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Чи не забагато абстракцій?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Абстракція має виправдовувати себе зниженням зв’язності та полегшенням тестів. Правильний індикатор — швидкість змін. Якщо після введення репозиторіїв і сценаріїв вам легше додавати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фічі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й виправляти помилки, значить абстракції доречні. Якщо ні — перегляньте їхню грануляцію.</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24</a:t>
            </a:fld>
            <a:endParaRPr lang="en-US"/>
          </a:p>
        </p:txBody>
      </p:sp>
    </p:spTree>
    <p:extLst>
      <p:ext uri="{BB962C8B-B14F-4D97-AF65-F5344CB8AC3E}">
        <p14:creationId xmlns:p14="http://schemas.microsoft.com/office/powerpoint/2010/main" val="2676148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12. Контрольний перелік</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У здоровому MVC контролери короткі й передбачувані: кожен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екшен</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викликає один сценарій і перетворює його результат у відповідь. Модель зосереджена на інваріантах і мовленні домену; вона не знає, звідки прийшли дані, і не виконує побічних ефектів поза власним полем відповідальності. Подання не торкається бази і не приймає бізнес‑рішень; усе, що потрібно для красивого і безпечного показу, воно отримує від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або DTO.</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уникати дисципліною. «Товсті» контролери виліковуються сценаріями і формами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валідації</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«Товсті» моделі — виокремленням доменних сервісів, адаптерів і подій. «Магія»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колбеків</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 заміною на явні події і чітко визначений потік транзакцій. Тісне зчеплення послаблюється через порти та інтерфейси, а також через свідомий вибір напрямку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залежностей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домен вгору, інфраструктура вниз.</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Якщо ви не впевнені, де провести межу, запитайте себе: «Що я тестую, щоб бути спокійним за цю зміну?» Якщо відповідь — «усю систему цілком», значить межі розмиті. Якщо відповідь — «один сценарій і одну політику», ви на правильному шляху.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25</a:t>
            </a:fld>
            <a:endParaRPr lang="en-US"/>
          </a:p>
        </p:txBody>
      </p:sp>
    </p:spTree>
    <p:extLst>
      <p:ext uri="{BB962C8B-B14F-4D97-AF65-F5344CB8AC3E}">
        <p14:creationId xmlns:p14="http://schemas.microsoft.com/office/powerpoint/2010/main" val="1350490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13. Висновок</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MVC — це про ясність і керованість. Коли ролі чіткі, команда може паралельно працювати над сценаріями, UI і інтеграціями, не заважаючи одна одній. Витрати на зміни знижуються, а ризики залишаються локальними. У такій системі легко пояснити новачкові, «де живе що»; легко замінити провайдера; легко вловити регрес. І найголовніше — бізнес отримує можливість швидко перевіряти гіпотези, бо технічний борг не скував йому руки.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про які ми говорили, неминучі в живих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проєктах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це нормально. Важливо розпізнавати їх, поки вони малі, і мати набір практик, щоб повернутись до здорового темпу. MVC не застарів і не зник із появою нових фреймворків; він став підкладкою під багато з них. Розуміння його принципів і дисципліна в утриманні меж відповідальності — це страховка, що окупається щодня.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Slide Number Placeholder 3"/>
          <p:cNvSpPr>
            <a:spLocks noGrp="1"/>
          </p:cNvSpPr>
          <p:nvPr>
            <p:ph type="sldNum" sz="quarter" idx="5"/>
          </p:nvPr>
        </p:nvSpPr>
        <p:spPr/>
        <p:txBody>
          <a:bodyPr/>
          <a:lstStyle/>
          <a:p>
            <a:fld id="{E22815FE-BC4D-474E-9AA3-6983BC3D8777}" type="slidenum">
              <a:rPr lang="en-US" smtClean="0"/>
              <a:t>26</a:t>
            </a:fld>
            <a:endParaRPr lang="en-US"/>
          </a:p>
        </p:txBody>
      </p:sp>
    </p:spTree>
    <p:extLst>
      <p:ext uri="{BB962C8B-B14F-4D97-AF65-F5344CB8AC3E}">
        <p14:creationId xmlns:p14="http://schemas.microsoft.com/office/powerpoint/2010/main" val="2717209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Дякую за увагу</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Slide Number Placeholder 3"/>
          <p:cNvSpPr>
            <a:spLocks noGrp="1"/>
          </p:cNvSpPr>
          <p:nvPr>
            <p:ph type="sldNum" sz="quarter" idx="5"/>
          </p:nvPr>
        </p:nvSpPr>
        <p:spPr/>
        <p:txBody>
          <a:bodyPr/>
          <a:lstStyle/>
          <a:p>
            <a:fld id="{E22815FE-BC4D-474E-9AA3-6983BC3D8777}" type="slidenum">
              <a:rPr lang="en-US" smtClean="0"/>
              <a:t>27</a:t>
            </a:fld>
            <a:endParaRPr lang="en-US"/>
          </a:p>
        </p:txBody>
      </p:sp>
    </p:spTree>
    <p:extLst>
      <p:ext uri="{BB962C8B-B14F-4D97-AF65-F5344CB8AC3E}">
        <p14:creationId xmlns:p14="http://schemas.microsoft.com/office/powerpoint/2010/main" val="371447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У реальних командах MVC часто сприймається як «щось базове, майже очевидне». Саме через таку очевидність його легко занедбати. Коли темп зростає, дедлайни підтискають, а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фічі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сиплються одна за одною, розробники починають «тимчасово» вносити бізнес‑перевірки в контролери, тягнути інфраструктурні залежності в модель, а 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вставляти умовну логіку, щоб «ось цей кейс пропустити». Тимчасове швидко стає постійним, і вже через кілька ітерацій ми маємо систему, де важко сказати, що до чого належить, а зміна будь‑якого правила веде до каскаду правок у десятках файлів.</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MVC — це не тільки про чистоту файлів. Це про здатність команди швидко і безболісно змінювати поведінку системи, не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боячись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зламати щось у геть іншому місці. Це про зрозумілу мову предметної області в коді, прозорі потоки даних і мінімум «магії» там, де потрібна передбачуваність.</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Slide Number Placeholder 3"/>
          <p:cNvSpPr>
            <a:spLocks noGrp="1"/>
          </p:cNvSpPr>
          <p:nvPr>
            <p:ph type="sldNum" sz="quarter" idx="5"/>
          </p:nvPr>
        </p:nvSpPr>
        <p:spPr/>
        <p:txBody>
          <a:bodyPr/>
          <a:lstStyle/>
          <a:p>
            <a:fld id="{E22815FE-BC4D-474E-9AA3-6983BC3D8777}" type="slidenum">
              <a:rPr lang="en-US" smtClean="0"/>
              <a:t>3</a:t>
            </a:fld>
            <a:endParaRPr lang="en-US"/>
          </a:p>
        </p:txBody>
      </p:sp>
    </p:spTree>
    <p:extLst>
      <p:ext uri="{BB962C8B-B14F-4D97-AF65-F5344CB8AC3E}">
        <p14:creationId xmlns:p14="http://schemas.microsoft.com/office/powerpoint/2010/main" val="200991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2. Картина зверху: як проходить запит крізь MVC</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Щоб не губитися у дрібницях, подивімося на ланцюжок від моменту, коли користувач натискає кнопку «Оформити замовлення», до моменту, коли він бачить підтвердження.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Роутер</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спрямовує HTTP‑запит на відповідний контролер і дію.</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Контролер дістає параметри, перевіряє, чи має користувач право виконати дію, викликає конкретний сценарій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case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передаючи йому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валідовані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дані.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Сценарій (часто реалізований як сервісний об’єкт або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інтерактор</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оформлює бізнес‑операцію: працює з доменною моделлю, звертається до репозиторіїв, керує транзакцією, публікує доменні події.</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Результат сценарію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мапиться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назад у відповідь: або вибирається шаблон для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та формується HTML, або повертається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серіалізований</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DTO/JSON; іноді застосовується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Presenter</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ViewModel</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що форматує дані спеціально для потреб UI.</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Ключове слово в цьому ланцюжку —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оркестрація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Контролер не виконує музику, він диригує. Виконання — це модель і сервіси, а подання — це сцена, світло і звук. Диригент не має тримати в руках скрипку чи бігати до складу за додатковими інструментами. Він тримає партитуру, задає темп і чітко зупиняє там, де потрібно.</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4</a:t>
            </a:fld>
            <a:endParaRPr lang="en-US"/>
          </a:p>
        </p:txBody>
      </p:sp>
    </p:spTree>
    <p:extLst>
      <p:ext uri="{BB962C8B-B14F-4D97-AF65-F5344CB8AC3E}">
        <p14:creationId xmlns:p14="http://schemas.microsoft.com/office/powerpoint/2010/main" val="3076860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3. Ролі та межі відповідальності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3.1. Модель: серце предметної області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Модель — це ваші правила гри. Якщо у вас e‑</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commerce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то модель знає про кошик, замовлення, оплату, повернення, знижки, нарахування бонусів. Якщо у вас система бронювання, модель розуміє, як бронюється ресурс, як перевірити конфлікти, як працює відміна. Модель — це не просто «структура таблиці в БД». Модель — це поняття, інваріанти, обмеження і поведінка, які віддзеркалюють реальний світ у вигляді об’єктів і відносин між ними.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Головна риса здорової моделі — автономність від інфраструктури. У ідеалі ви маєте змогу запустити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юніт</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‑тести, які перевіряють інваріанти сутностей у пам’яті, взагалі не торкаючись бази даних або мережі. Цього досягають через репозиторії (які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інкапсулюють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доступ до зберігання), через порти/інтерфейси для зовнішніх сервісів (платіжний шлюз, e‑</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mail</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SMS) та через відсутність «магічних» побічних ефектів у самих сутностях.</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5</a:t>
            </a:fld>
            <a:endParaRPr lang="en-US"/>
          </a:p>
        </p:txBody>
      </p:sp>
    </p:spTree>
    <p:extLst>
      <p:ext uri="{BB962C8B-B14F-4D97-AF65-F5344CB8AC3E}">
        <p14:creationId xmlns:p14="http://schemas.microsoft.com/office/powerpoint/2010/main" val="275902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Корисно мислити агрегатами: сукупностями сутностей, що мають спільні інваріанти і життєвий цикл. Наприклад, замовлення разом із позиціями можна розглядати як агрегат, який гарантує, що сума позицій не стає від’ємною, а статус переходить тільки у дозволені стани. Агрегати роблять складність локальною: зміни всередині агрегату не повинні зачіпати зовнішні контексти.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Модель має говорити мовою бізнесу. Замість «поставити статус =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paid</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у вас має бути «прийняти оплату» або «застосувати платіж». Такі методи наближають код до мови домену й роблять поведінку передбачуваною.</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Модель не повинна знати про HTTP, сесії,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куки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формати представлення даних у UI. Вона не має викликати сторонні клієнти напряму. Якщо потрібно, вона піднімає доменну подію («замовлення оформлено»), на яку реагує окремий обробник. Ці обробники можуть взаємодіяти зі службами інфраструктури, але це вже не серце домену, а периферія, яку за потреби можна замінити.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6</a:t>
            </a:fld>
            <a:endParaRPr lang="en-US"/>
          </a:p>
        </p:txBody>
      </p:sp>
    </p:spTree>
    <p:extLst>
      <p:ext uri="{BB962C8B-B14F-4D97-AF65-F5344CB8AC3E}">
        <p14:creationId xmlns:p14="http://schemas.microsoft.com/office/powerpoint/2010/main" val="4272791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3.2. Подання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відповідальна простота</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Подання — це шар, який перетворює доменні дані у щось, що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комфортно</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сприймає користувач або інша система. Тут доречні форматування дат і валют, локалізація підписів, об’єднання дрібних полів у один рядок, обережне приховування порожніх значень. Поданням може бути і HTML‑шаблон, і JSON‑серіалізація, і PDF‑звіт, і навіть сукупність компонентів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фронтенду</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якщо ви відокремлюєте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бекенд</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UI.</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Добре подання — «тупе» подання: воно не обчислює знижки, не вирішує, чи дозволено користувачу здійснити дію, не виконує запити до бази й не робить HTTP‑виклики. Якщо для відображення зручно мати попередньо підготовлені поля — наприклад, «загальна сума з урахуванням валюти й округлення» — це робота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презентера</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або в’ю‑моделі: невеликого шару, який адаптує доменні об’єкти до потреб UI. Такий шар допомагає утримувати шаблони простими, а також спрощує тестування логіки форматування окремо від шаблонів.</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7</a:t>
            </a:fld>
            <a:endParaRPr lang="en-US"/>
          </a:p>
        </p:txBody>
      </p:sp>
    </p:spTree>
    <p:extLst>
      <p:ext uri="{BB962C8B-B14F-4D97-AF65-F5344CB8AC3E}">
        <p14:creationId xmlns:p14="http://schemas.microsoft.com/office/powerpoint/2010/main" val="299328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t> </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3.3. Контролер: точка входу і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оркестрація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Контролер — місце, де HTTP‑світ зустрічається з доменом. Він витягує параметри, забезпечує авторизацію, делегує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валідацію</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спеціальній схемі або форм‑об’єкту, викликає рівно один сценарій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case</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за підсумком обирає спосіб відповіді. У короткому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екшені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контролера не має бути нетривіальної бізнес‑логіки. Усе, що «звучить як правило предметної області», має жити у моделі, політиці або сервісному об’єкті.</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Контролер — це також ідеальне місце, де зібрано перехресні технічні аспекти: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ідемпотентність</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HTTP‑методів,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кешування</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відповідей (але не бізнес‑значень), керування кодами стану, зручне перетворення помилок сценарію у структуровані повідомлення для клієнта.</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8</a:t>
            </a:fld>
            <a:endParaRPr lang="en-US"/>
          </a:p>
        </p:txBody>
      </p:sp>
    </p:spTree>
    <p:extLst>
      <p:ext uri="{BB962C8B-B14F-4D97-AF65-F5344CB8AC3E}">
        <p14:creationId xmlns:p14="http://schemas.microsoft.com/office/powerpoint/2010/main" val="2588878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07000"/>
              </a:lnSpc>
              <a:spcAft>
                <a:spcPts val="800"/>
              </a:spcAft>
            </a:pPr>
            <a:r>
              <a:rPr lang="en-US" sz="1800" dirty="0"/>
              <a:t> </a:t>
            </a:r>
            <a:endParaRPr lang="uk-UA"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4. Межі відповідальності й типові «сірі зони»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Найважче в MVC — не вивчити визначення, а провести межі там, де в реальному коді «все поруч і все пов’язано». Варто розглянути кілька тем, де кордони особливо часто порушуються.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sz="1800" dirty="0"/>
          </a:p>
        </p:txBody>
      </p:sp>
      <p:sp>
        <p:nvSpPr>
          <p:cNvPr id="4" name="Slide Number Placeholder 3"/>
          <p:cNvSpPr>
            <a:spLocks noGrp="1"/>
          </p:cNvSpPr>
          <p:nvPr>
            <p:ph type="sldNum" sz="quarter" idx="5"/>
          </p:nvPr>
        </p:nvSpPr>
        <p:spPr/>
        <p:txBody>
          <a:bodyPr/>
          <a:lstStyle/>
          <a:p>
            <a:fld id="{E22815FE-BC4D-474E-9AA3-6983BC3D8777}" type="slidenum">
              <a:rPr lang="en-US" smtClean="0"/>
              <a:t>9</a:t>
            </a:fld>
            <a:endParaRPr lang="en-US"/>
          </a:p>
        </p:txBody>
      </p:sp>
    </p:spTree>
    <p:extLst>
      <p:ext uri="{BB962C8B-B14F-4D97-AF65-F5344CB8AC3E}">
        <p14:creationId xmlns:p14="http://schemas.microsoft.com/office/powerpoint/2010/main" val="4035320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anchor="ctr">
            <a:noAutofit/>
          </a:bodyP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anchor="b">
            <a:noAutofit/>
          </a:bodyPr>
          <a:lstStyle>
            <a:lvl1pPr algn="l">
              <a:defRPr sz="66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a:noAutofit/>
          </a:bodyPr>
          <a:lstStyle>
            <a:lvl1pPr marL="0" indent="0" algn="ctr">
              <a:buNone/>
              <a:defRPr sz="2000">
                <a:solidFill>
                  <a:schemeClr val="accent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a:lstStyle>
            <a:lvl1pP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DEEA677E-8DEA-5E75-BA4B-23D1BA7F8E99}"/>
              </a:ext>
            </a:extLst>
          </p:cNvPr>
          <p:cNvCxnSpPr>
            <a:cxnSpLocks/>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anchor="ctr"/>
          <a:lstStyle>
            <a:lvl1pPr marL="0" indent="0">
              <a:buNone/>
              <a:defRPr sz="40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a:t>Click to edit Master title style</a:t>
            </a:r>
            <a:endParaRPr lang="en-US" dirty="0"/>
          </a:p>
        </p:txBody>
      </p:sp>
      <p:sp>
        <p:nvSpPr>
          <p:cNvPr id="22" name="Picture Placeholder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21" name="Text Placeholder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Content Placeholder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Slide Number Placeholder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6" name="Footer Placeholder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25" name="Date Placeholder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a:lstStyle/>
          <a:p>
            <a:r>
              <a:rPr lang="en-US"/>
              <a:t>20XX</a:t>
            </a:r>
            <a:endParaRPr lang="en-US" dirty="0"/>
          </a:p>
        </p:txBody>
      </p:sp>
      <p:cxnSp>
        <p:nvCxnSpPr>
          <p:cNvPr id="28" name="Straight Connector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a:lstStyle>
            <a:lvl1pPr algn="ctr">
              <a:defRPr sz="7200">
                <a:solidFill>
                  <a:schemeClr val="accent1"/>
                </a:solidFill>
              </a:defRPr>
            </a:lvl1pPr>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6" name="Straight Connector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a:lstStyle>
            <a:lvl1pPr algn="l">
              <a:defRPr sz="7200"/>
            </a:lvl1pPr>
          </a:lstStyle>
          <a:p>
            <a:r>
              <a:rPr lang="en-US"/>
              <a:t>Click to edit Master title style</a:t>
            </a:r>
            <a:endParaRPr lang="en-US" dirty="0"/>
          </a:p>
        </p:txBody>
      </p:sp>
      <p:sp>
        <p:nvSpPr>
          <p:cNvPr id="20" name="Picture Placeholder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anchor="ctr"/>
          <a:lstStyle>
            <a:lvl1pPr marL="0" indent="0" algn="ctr">
              <a:buNone/>
              <a:defRPr/>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3" name="Text Placeholder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4" name="Text Placeholder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Tree>
    <p:extLst>
      <p:ext uri="{BB962C8B-B14F-4D97-AF65-F5344CB8AC3E}">
        <p14:creationId xmlns:p14="http://schemas.microsoft.com/office/powerpoint/2010/main"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4" name="Footer Placeholder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7110ABD4-B26A-0940-A80F-399F8FCAD992}"/>
              </a:ext>
            </a:extLst>
          </p:cNvPr>
          <p:cNvSpPr>
            <a:spLocks noGrp="1"/>
          </p:cNvSpPr>
          <p:nvPr>
            <p:ph type="dt" sz="half" idx="10"/>
          </p:nvPr>
        </p:nvSpPr>
        <p:spPr/>
        <p:txBody>
          <a:bodyPr/>
          <a:lstStyle/>
          <a:p>
            <a:r>
              <a:rPr lang="en-US"/>
              <a:t>20XX</a:t>
            </a:r>
            <a:endParaRPr lang="en-US" dirty="0"/>
          </a:p>
        </p:txBody>
      </p:sp>
      <p:cxnSp>
        <p:nvCxnSpPr>
          <p:cNvPr id="7" name="Straight Connector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C1505-F26B-3039-38E3-3A7F7CC7F36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cxnSp>
        <p:nvCxnSpPr>
          <p:cNvPr id="6" name="Straight Connector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0"/>
            <a:ext cx="4370832" cy="2194560"/>
          </a:xfrm>
        </p:spPr>
        <p:txBody>
          <a:bodyPr/>
          <a:lstStyle>
            <a:lvl1pPr algn="l">
              <a:defRPr sz="7200"/>
            </a:lvl1pPr>
          </a:lstStyle>
          <a:p>
            <a:r>
              <a:rPr lang="en-US"/>
              <a:t>Click to edit Master title style</a:t>
            </a:r>
            <a:endParaRPr lang="en-US" dirty="0"/>
          </a:p>
        </p:txBody>
      </p:sp>
      <p:sp>
        <p:nvSpPr>
          <p:cNvPr id="13" name="Picture Placeholder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anchor="ctr"/>
          <a:lstStyle>
            <a:lvl1pPr>
              <a:defRPr sz="7200">
                <a:solidFill>
                  <a:schemeClr val="accent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a:lstStyle>
            <a:lvl1pPr marL="0" indent="0" algn="ctr">
              <a:lnSpc>
                <a:spcPct val="100000"/>
              </a:lnSpc>
              <a:spcBef>
                <a:spcPts val="0"/>
              </a:spcBef>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accent4">
            <a:lumMod val="5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anchor="ct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a:lstStyle>
            <a:lvl1pPr>
              <a:defRPr baseline="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466344"/>
            <a:ext cx="3236976" cy="996696"/>
          </a:xfrm>
        </p:spPr>
        <p:txBody>
          <a:bodyPr/>
          <a:lstStyle>
            <a:lvl1pPr>
              <a:defRPr>
                <a:solidFill>
                  <a:schemeClr val="accent1"/>
                </a:solidFill>
              </a:defRPr>
            </a:lvl1pPr>
          </a:lstStyle>
          <a:p>
            <a:r>
              <a:rPr lang="en-US"/>
              <a:t>Click to edit Master title style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48309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48309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cxnSp>
        <p:nvCxnSpPr>
          <p:cNvPr id="17" name="Straight Connector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9" name="Straight Connector 8">
            <a:extLst>
              <a:ext uri="{FF2B5EF4-FFF2-40B4-BE49-F238E27FC236}">
                <a16:creationId xmlns:a16="http://schemas.microsoft.com/office/drawing/2014/main" id="{C60493A2-A97C-AF3D-B912-358EF45F61BD}"/>
              </a:ext>
            </a:extLst>
          </p:cNvPr>
          <p:cNvCxnSpPr>
            <a:cxnSpLocks/>
          </p:cNvCxnSpPr>
          <p:nvPr userDrawn="1"/>
        </p:nvCxnSpPr>
        <p:spPr>
          <a:xfrm>
            <a:off x="3866404" y="92946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a:lstStyle>
            <a:lvl1pPr algn="ct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5" name="Text Placeholder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Text Placeholder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7" name="Text Placeholder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3" name="Text Placeholder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732125"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800705"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1C2E707-78B6-51F1-8B2D-EA2147D58C21}"/>
              </a:ext>
            </a:extLst>
          </p:cNvPr>
          <p:cNvSpPr>
            <a:spLocks noGrp="1"/>
          </p:cNvSpPr>
          <p:nvPr>
            <p:ph type="body" idx="38"/>
          </p:nvPr>
        </p:nvSpPr>
        <p:spPr>
          <a:xfrm>
            <a:off x="6718409"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Text Placeholder 2">
            <a:extLst>
              <a:ext uri="{FF2B5EF4-FFF2-40B4-BE49-F238E27FC236}">
                <a16:creationId xmlns:a16="http://schemas.microsoft.com/office/drawing/2014/main" id="{9E91D85A-CBAB-980E-5BD9-3BCF8CEAC7EA}"/>
              </a:ext>
            </a:extLst>
          </p:cNvPr>
          <p:cNvSpPr>
            <a:spLocks noGrp="1"/>
          </p:cNvSpPr>
          <p:nvPr>
            <p:ph type="body" idx="34"/>
          </p:nvPr>
        </p:nvSpPr>
        <p:spPr>
          <a:xfrm>
            <a:off x="6800705"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Picture Placeholder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6" name="Text Placeholder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7" name="Straight Connector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anchor="b"/>
          <a:lstStyle>
            <a:lvl1pPr>
              <a:lnSpc>
                <a:spcPct val="100000"/>
              </a:lnSpc>
              <a:defRPr sz="5400"/>
            </a:lvl1pPr>
          </a:lstStyle>
          <a:p>
            <a:r>
              <a:rPr lang="en-US"/>
              <a:t>Click to edit Master title style</a:t>
            </a:r>
          </a:p>
        </p:txBody>
      </p:sp>
      <p:sp>
        <p:nvSpPr>
          <p:cNvPr id="19" name="Subtitle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a:noAutofit/>
          </a:bodyPr>
          <a:lstStyle>
            <a:lvl1pPr marL="0" indent="0" algn="l">
              <a:buNone/>
              <a:defRPr sz="1800">
                <a:solidFill>
                  <a:schemeClr val="tx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Picture Placeholder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anchor="ctr"/>
          <a:lstStyle>
            <a:lvl1pPr marL="0" indent="0" algn="ctr">
              <a:buNone/>
              <a:defRPr sz="18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tx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tx1"/>
                </a:solidFill>
              </a:defRPr>
            </a:lvl1p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tx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content">
    <p:bg>
      <p:bgPr>
        <a:solidFill>
          <a:schemeClr val="accent1"/>
        </a:solidFill>
        <a:effectLst/>
      </p:bgPr>
    </p:bg>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anchor="ctr"/>
          <a:lstStyle>
            <a:lvl1pPr marL="0" indent="0" algn="ctr">
              <a:buNone/>
              <a:defRPr sz="1800"/>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9" name="Content Placeholder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31" name="Text Placeholder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2" name="Text Placeholder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3" name="Content Placeholder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4" name="Content Placeholder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5" name="Text Placeholder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6" name="Text Placeholder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1" name="Content Placeholder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a:lstStyle>
            <a:lvl1pPr marL="0" indent="0">
              <a:lnSpc>
                <a:spcPct val="100000"/>
              </a:lnSpc>
              <a:spcBef>
                <a:spcPts val="0"/>
              </a:spcBef>
              <a:buNone/>
              <a:defRPr sz="1800"/>
            </a:lvl1pPr>
          </a:lstStyle>
          <a:p>
            <a:pPr lvl="0"/>
            <a:r>
              <a:rPr lang="en-US"/>
              <a:t>Click to edit Master text styles</a:t>
            </a:r>
          </a:p>
        </p:txBody>
      </p:sp>
      <p:sp>
        <p:nvSpPr>
          <p:cNvPr id="42" name="Text Placeholder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4" name="Text Placeholder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5" name="Text Placeholder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6" name="Text Placeholder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7" name="Text Placeholder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8" name="Text Placeholder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r>
              <a:rPr lang="en-US"/>
              <a:t>20XX</a:t>
            </a:r>
            <a:endParaRPr lang="en-US" dirty="0"/>
          </a:p>
        </p:txBody>
      </p:sp>
      <p:sp>
        <p:nvSpPr>
          <p:cNvPr id="2" name="Title Placeholder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fld id="{84D792B7-0397-C047-AE12-1A03F7E3DC83}" type="slidenum">
              <a:rPr lang="en-US" smtClean="0"/>
              <a:pPr/>
              <a:t>‹#›</a:t>
            </a:fld>
            <a:endParaRPr lang="en-US" dirty="0"/>
          </a:p>
        </p:txBody>
      </p:sp>
      <p:sp>
        <p:nvSpPr>
          <p:cNvPr id="13" name="Footer Placeholder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sz="1200" spc="300" baseline="0">
                <a:solidFill>
                  <a:schemeClr val="tx1"/>
                </a:solidFill>
                <a:latin typeface="Gill Sans Nova Light" panose="020B0302020104020203" pitchFamily="34" charset="0"/>
              </a:defRPr>
            </a:lvl1pPr>
          </a:lstStyle>
          <a:p>
            <a:r>
              <a:rPr lang="en-US"/>
              <a:t>presentation title</a:t>
            </a:r>
            <a:endParaRPr lang="en-US"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1341B-74CE-99E1-8A79-DB717AB6EAEF}"/>
              </a:ext>
            </a:extLst>
          </p:cNvPr>
          <p:cNvSpPr>
            <a:spLocks noGrp="1"/>
          </p:cNvSpPr>
          <p:nvPr>
            <p:ph type="ctrTitle"/>
          </p:nvPr>
        </p:nvSpPr>
        <p:spPr>
          <a:xfrm>
            <a:off x="1051559" y="3584449"/>
            <a:ext cx="10463645" cy="2386584"/>
          </a:xfrm>
        </p:spPr>
        <p:txBody>
          <a:bodyPr/>
          <a:lstStyle/>
          <a:p>
            <a:r>
              <a:rPr lang="uk-UA" sz="6000" b="1" dirty="0">
                <a:effectLst/>
                <a:latin typeface="Times New Roman" panose="02020603050405020304" pitchFamily="18" charset="0"/>
                <a:ea typeface="Times New Roman" panose="02020603050405020304" pitchFamily="18" charset="0"/>
              </a:rPr>
              <a:t>MVC веб‑застосунку: ролі, межі відповідальності та </a:t>
            </a:r>
            <a:r>
              <a:rPr lang="uk-UA" sz="6000" b="1" dirty="0" err="1">
                <a:effectLst/>
                <a:latin typeface="Times New Roman" panose="02020603050405020304" pitchFamily="18" charset="0"/>
                <a:ea typeface="Times New Roman" panose="02020603050405020304" pitchFamily="18" charset="0"/>
              </a:rPr>
              <a:t>антипатерни</a:t>
            </a:r>
            <a:endParaRPr lang="en-US" sz="16600" dirty="0">
              <a:solidFill>
                <a:schemeClr val="bg1"/>
              </a:solidFill>
              <a:latin typeface="Gill Sans Nova Light" panose="020B0302020104020203" pitchFamily="34" charset="0"/>
            </a:endParaRPr>
          </a:p>
        </p:txBody>
      </p:sp>
      <p:sp>
        <p:nvSpPr>
          <p:cNvPr id="4" name="Subtitle 3">
            <a:extLst>
              <a:ext uri="{FF2B5EF4-FFF2-40B4-BE49-F238E27FC236}">
                <a16:creationId xmlns:a16="http://schemas.microsoft.com/office/drawing/2014/main" id="{D1867331-230D-9C0A-257F-D767A3E56A5E}"/>
              </a:ext>
            </a:extLst>
          </p:cNvPr>
          <p:cNvSpPr>
            <a:spLocks noGrp="1"/>
          </p:cNvSpPr>
          <p:nvPr>
            <p:ph type="subTitle" idx="1"/>
          </p:nvPr>
        </p:nvSpPr>
        <p:spPr>
          <a:xfrm>
            <a:off x="6095998" y="5971033"/>
            <a:ext cx="4149157" cy="530352"/>
          </a:xfrm>
        </p:spPr>
        <p:txBody>
          <a:bodyPr/>
          <a:lstStyle/>
          <a:p>
            <a:r>
              <a:rPr lang="en-US" dirty="0"/>
              <a:t>by </a:t>
            </a:r>
            <a:r>
              <a:rPr lang="uk-UA" dirty="0"/>
              <a:t>Грецький Данило КС-31</a:t>
            </a:r>
            <a:endParaRPr lang="en-US" dirty="0"/>
          </a:p>
          <a:p>
            <a:endParaRPr lang="en-US" dirty="0"/>
          </a:p>
        </p:txBody>
      </p:sp>
      <p:pic>
        <p:nvPicPr>
          <p:cNvPr id="6" name="Picture Placeholder 5" descr="Statues along the edge of a bridge">
            <a:extLst>
              <a:ext uri="{FF2B5EF4-FFF2-40B4-BE49-F238E27FC236}">
                <a16:creationId xmlns:a16="http://schemas.microsoft.com/office/drawing/2014/main" id="{C260DAAE-F925-11DA-1392-452BA0DFE2E5}"/>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7552"/>
                    </a14:imgEffect>
                    <a14:imgEffect>
                      <a14:saturation sat="76000"/>
                    </a14:imgEffect>
                    <a14:imgEffect>
                      <a14:brightnessContrast bright="-13000" contrast="21000"/>
                    </a14:imgEffect>
                  </a14:imgLayer>
                </a14:imgProps>
              </a:ext>
            </a:extLst>
          </a:blip>
          <a:srcRect t="6" b="6"/>
          <a:stretch/>
        </p:blipFill>
        <p:spPr/>
      </p:pic>
    </p:spTree>
    <p:extLst>
      <p:ext uri="{BB962C8B-B14F-4D97-AF65-F5344CB8AC3E}">
        <p14:creationId xmlns:p14="http://schemas.microsoft.com/office/powerpoint/2010/main" val="147962828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3200" b="1" dirty="0">
                <a:effectLst/>
                <a:latin typeface="Times New Roman" panose="02020603050405020304" pitchFamily="18" charset="0"/>
                <a:ea typeface="Times New Roman" panose="02020603050405020304" pitchFamily="18" charset="0"/>
              </a:rPr>
              <a:t>Межі відповідальності й типові «сірі зони»</a:t>
            </a:r>
            <a:endParaRPr lang="en-US" sz="6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10</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6094685" y="2269482"/>
            <a:ext cx="3036094" cy="461665"/>
          </a:xfrm>
          <a:prstGeom prst="rect">
            <a:avLst/>
          </a:prstGeom>
          <a:noFill/>
        </p:spPr>
        <p:txBody>
          <a:bodyPr wrap="square">
            <a:spAutoFit/>
          </a:bodyPr>
          <a:lstStyle/>
          <a:p>
            <a:r>
              <a:rPr lang="uk-UA" sz="2400" b="1" dirty="0" err="1">
                <a:effectLst/>
                <a:latin typeface="Times New Roman" panose="02020603050405020304" pitchFamily="18" charset="0"/>
                <a:ea typeface="Times New Roman" panose="02020603050405020304" pitchFamily="18" charset="0"/>
              </a:rPr>
              <a:t>Валідація</a:t>
            </a:r>
            <a:endParaRPr lang="en-US" sz="2400" b="1" dirty="0">
              <a:effectLst/>
              <a:latin typeface="Times New Roman" panose="02020603050405020304" pitchFamily="18" charset="0"/>
              <a:ea typeface="Times New Roman" panose="02020603050405020304" pitchFamily="18" charset="0"/>
            </a:endParaRPr>
          </a:p>
        </p:txBody>
      </p:sp>
      <p:pic>
        <p:nvPicPr>
          <p:cNvPr id="19460" name="Picture 4" descr="Комикс мем: &quot;Verify Validate Me&quot; - Комиксы - Meme-arsenal.com">
            <a:extLst>
              <a:ext uri="{FF2B5EF4-FFF2-40B4-BE49-F238E27FC236}">
                <a16:creationId xmlns:a16="http://schemas.microsoft.com/office/drawing/2014/main" id="{6B75DAD0-C732-4C90-A122-3FF63CE371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26" b="16290"/>
          <a:stretch/>
        </p:blipFill>
        <p:spPr bwMode="auto">
          <a:xfrm>
            <a:off x="1205925" y="1193989"/>
            <a:ext cx="3657600" cy="49475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AA14752-36F4-43CD-90B8-A19CD764FD55}"/>
              </a:ext>
            </a:extLst>
          </p:cNvPr>
          <p:cNvSpPr txBox="1"/>
          <p:nvPr/>
        </p:nvSpPr>
        <p:spPr>
          <a:xfrm>
            <a:off x="6094685" y="2733123"/>
            <a:ext cx="4702969" cy="2308324"/>
          </a:xfrm>
          <a:prstGeom prst="rect">
            <a:avLst/>
          </a:prstGeom>
          <a:noFill/>
        </p:spPr>
        <p:txBody>
          <a:bodyPr wrap="square">
            <a:spAutoFit/>
          </a:bodyPr>
          <a:lstStyle/>
          <a:p>
            <a:r>
              <a:rPr lang="ru-RU" dirty="0"/>
              <a:t>Є </a:t>
            </a:r>
            <a:r>
              <a:rPr lang="ru-RU" dirty="0" err="1"/>
              <a:t>валідація</a:t>
            </a:r>
            <a:r>
              <a:rPr lang="ru-RU" dirty="0"/>
              <a:t> формату </a:t>
            </a:r>
            <a:r>
              <a:rPr lang="ru-RU" dirty="0" err="1"/>
              <a:t>запиту</a:t>
            </a:r>
            <a:r>
              <a:rPr lang="ru-RU" dirty="0"/>
              <a:t> (схема) і є </a:t>
            </a:r>
            <a:r>
              <a:rPr lang="ru-RU" dirty="0" err="1"/>
              <a:t>перевірка</a:t>
            </a:r>
            <a:r>
              <a:rPr lang="ru-RU" dirty="0"/>
              <a:t> </a:t>
            </a:r>
            <a:r>
              <a:rPr lang="ru-RU" dirty="0" err="1"/>
              <a:t>інваріантів</a:t>
            </a:r>
            <a:r>
              <a:rPr lang="ru-RU" dirty="0"/>
              <a:t> (модель). Схема ловить «</a:t>
            </a:r>
            <a:r>
              <a:rPr lang="ru-RU" dirty="0" err="1"/>
              <a:t>сирі</a:t>
            </a:r>
            <a:r>
              <a:rPr lang="ru-RU" dirty="0"/>
              <a:t>» </a:t>
            </a:r>
            <a:r>
              <a:rPr lang="ru-RU" dirty="0" err="1"/>
              <a:t>помилки</a:t>
            </a:r>
            <a:r>
              <a:rPr lang="ru-RU" dirty="0"/>
              <a:t> </a:t>
            </a:r>
            <a:r>
              <a:rPr lang="ru-RU" dirty="0" err="1"/>
              <a:t>ще</a:t>
            </a:r>
            <a:r>
              <a:rPr lang="ru-RU" dirty="0"/>
              <a:t> до домену, модель не </a:t>
            </a:r>
            <a:r>
              <a:rPr lang="ru-RU" dirty="0" err="1"/>
              <a:t>дозволяє</a:t>
            </a:r>
            <a:r>
              <a:rPr lang="ru-RU" dirty="0"/>
              <a:t> </a:t>
            </a:r>
            <a:r>
              <a:rPr lang="ru-RU" dirty="0" err="1"/>
              <a:t>створити</a:t>
            </a:r>
            <a:r>
              <a:rPr lang="ru-RU" dirty="0"/>
              <a:t> </a:t>
            </a:r>
            <a:r>
              <a:rPr lang="ru-RU" dirty="0" err="1"/>
              <a:t>неможливий</a:t>
            </a:r>
            <a:r>
              <a:rPr lang="ru-RU" dirty="0"/>
              <a:t> стан. </a:t>
            </a:r>
            <a:r>
              <a:rPr lang="ru-RU" dirty="0" err="1"/>
              <a:t>Змішування</a:t>
            </a:r>
            <a:r>
              <a:rPr lang="ru-RU" dirty="0"/>
              <a:t> </a:t>
            </a:r>
            <a:r>
              <a:rPr lang="ru-RU" dirty="0" err="1"/>
              <a:t>цих</a:t>
            </a:r>
            <a:r>
              <a:rPr lang="ru-RU" dirty="0"/>
              <a:t> </a:t>
            </a:r>
            <a:r>
              <a:rPr lang="ru-RU" dirty="0" err="1"/>
              <a:t>рівнів</a:t>
            </a:r>
            <a:r>
              <a:rPr lang="ru-RU" dirty="0"/>
              <a:t> </a:t>
            </a:r>
            <a:r>
              <a:rPr lang="ru-RU" dirty="0" err="1"/>
              <a:t>призводить</a:t>
            </a:r>
            <a:r>
              <a:rPr lang="ru-RU" dirty="0"/>
              <a:t> до «</a:t>
            </a:r>
            <a:r>
              <a:rPr lang="ru-RU" dirty="0" err="1"/>
              <a:t>логіки</a:t>
            </a:r>
            <a:r>
              <a:rPr lang="ru-RU" dirty="0"/>
              <a:t> на </a:t>
            </a:r>
            <a:r>
              <a:rPr lang="ru-RU" dirty="0" err="1"/>
              <a:t>узбіччі</a:t>
            </a:r>
            <a:r>
              <a:rPr lang="ru-RU" dirty="0"/>
              <a:t>»: </a:t>
            </a:r>
            <a:r>
              <a:rPr lang="ru-RU" dirty="0" err="1"/>
              <a:t>частина</a:t>
            </a:r>
            <a:r>
              <a:rPr lang="ru-RU" dirty="0"/>
              <a:t> правил у </a:t>
            </a:r>
            <a:r>
              <a:rPr lang="ru-RU" dirty="0" err="1"/>
              <a:t>контролері</a:t>
            </a:r>
            <a:r>
              <a:rPr lang="ru-RU" dirty="0"/>
              <a:t>, </a:t>
            </a:r>
            <a:r>
              <a:rPr lang="ru-RU" dirty="0" err="1"/>
              <a:t>частина</a:t>
            </a:r>
            <a:r>
              <a:rPr lang="ru-RU" dirty="0"/>
              <a:t> — у </a:t>
            </a:r>
            <a:r>
              <a:rPr lang="ru-RU" dirty="0" err="1"/>
              <a:t>колбеках</a:t>
            </a:r>
            <a:r>
              <a:rPr lang="ru-RU" dirty="0"/>
              <a:t> </a:t>
            </a:r>
            <a:r>
              <a:rPr lang="ru-RU" dirty="0" err="1"/>
              <a:t>моделі</a:t>
            </a:r>
            <a:r>
              <a:rPr lang="ru-RU" dirty="0"/>
              <a:t>, </a:t>
            </a:r>
            <a:r>
              <a:rPr lang="ru-RU" dirty="0" err="1"/>
              <a:t>решта</a:t>
            </a:r>
            <a:r>
              <a:rPr lang="ru-RU" dirty="0"/>
              <a:t> — в шаблонах.</a:t>
            </a:r>
            <a:endParaRPr lang="uk-UA" dirty="0"/>
          </a:p>
        </p:txBody>
      </p:sp>
    </p:spTree>
    <p:extLst>
      <p:ext uri="{BB962C8B-B14F-4D97-AF65-F5344CB8AC3E}">
        <p14:creationId xmlns:p14="http://schemas.microsoft.com/office/powerpoint/2010/main" val="72901693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3200" b="1" dirty="0">
                <a:effectLst/>
                <a:latin typeface="Times New Roman" panose="02020603050405020304" pitchFamily="18" charset="0"/>
                <a:ea typeface="Times New Roman" panose="02020603050405020304" pitchFamily="18" charset="0"/>
              </a:rPr>
              <a:t>Межі відповідальності й типові «сірі зони»</a:t>
            </a:r>
            <a:endParaRPr lang="en-US" sz="6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11</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2831273" y="272539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1090579" y="2064281"/>
            <a:ext cx="3036094" cy="369332"/>
          </a:xfrm>
          <a:prstGeom prst="rect">
            <a:avLst/>
          </a:prstGeom>
          <a:noFill/>
        </p:spPr>
        <p:txBody>
          <a:bodyPr wrap="square">
            <a:spAutoFit/>
          </a:bodyPr>
          <a:lstStyle/>
          <a:p>
            <a:r>
              <a:rPr lang="uk-UA" sz="1800" b="1" dirty="0">
                <a:effectLst/>
                <a:latin typeface="Times New Roman" panose="02020603050405020304" pitchFamily="18" charset="0"/>
                <a:ea typeface="Times New Roman" panose="02020603050405020304" pitchFamily="18" charset="0"/>
              </a:rPr>
              <a:t>Авторизація</a:t>
            </a:r>
            <a:endParaRPr lang="en-US" sz="1800" b="1"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0C328206-1EC1-4448-9F34-A3E90708DD15}"/>
              </a:ext>
            </a:extLst>
          </p:cNvPr>
          <p:cNvSpPr txBox="1"/>
          <p:nvPr/>
        </p:nvSpPr>
        <p:spPr>
          <a:xfrm>
            <a:off x="1090579" y="2511158"/>
            <a:ext cx="4245769" cy="2585323"/>
          </a:xfrm>
          <a:prstGeom prst="rect">
            <a:avLst/>
          </a:prstGeom>
          <a:noFill/>
        </p:spPr>
        <p:txBody>
          <a:bodyPr wrap="square">
            <a:spAutoFit/>
          </a:bodyPr>
          <a:lstStyle/>
          <a:p>
            <a:r>
              <a:rPr lang="uk-UA" dirty="0"/>
              <a:t>Доступ — окремий шар. Політика відповідає на питання «чи може користувач </a:t>
            </a:r>
            <a:r>
              <a:rPr lang="en-US" dirty="0"/>
              <a:t>X </a:t>
            </a:r>
            <a:r>
              <a:rPr lang="uk-UA" dirty="0"/>
              <a:t>виконати дію </a:t>
            </a:r>
            <a:r>
              <a:rPr lang="en-US" dirty="0"/>
              <a:t>Y </a:t>
            </a:r>
            <a:r>
              <a:rPr lang="uk-UA" dirty="0"/>
              <a:t>над ресурсом </a:t>
            </a:r>
            <a:r>
              <a:rPr lang="en-US" dirty="0"/>
              <a:t>Z?». </a:t>
            </a:r>
            <a:r>
              <a:rPr lang="uk-UA" dirty="0"/>
              <a:t>Вона читає ролі та стан, але не виконує саму дію. Контролер звертається до політики; сценарій робить операцію. Так ми уникаємо умов «якщо менеджер і ще не відправлено…» по всій кодовій базі.</a:t>
            </a:r>
          </a:p>
        </p:txBody>
      </p:sp>
      <p:pic>
        <p:nvPicPr>
          <p:cNvPr id="20482" name="Picture 2" descr="Every single time : r/ProgrammerHumor">
            <a:extLst>
              <a:ext uri="{FF2B5EF4-FFF2-40B4-BE49-F238E27FC236}">
                <a16:creationId xmlns:a16="http://schemas.microsoft.com/office/drawing/2014/main" id="{EB48D48B-7669-4CAD-97DB-D5E2F6853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737" y="1475367"/>
            <a:ext cx="4591027" cy="459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25026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3200" b="1" dirty="0">
                <a:effectLst/>
                <a:latin typeface="Times New Roman" panose="02020603050405020304" pitchFamily="18" charset="0"/>
                <a:ea typeface="Times New Roman" panose="02020603050405020304" pitchFamily="18" charset="0"/>
              </a:rPr>
              <a:t>Межі відповідальності й типові «сірі зони»</a:t>
            </a:r>
            <a:endParaRPr lang="en-US" sz="6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12</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6481729" y="1873812"/>
            <a:ext cx="3036094" cy="369332"/>
          </a:xfrm>
          <a:prstGeom prst="rect">
            <a:avLst/>
          </a:prstGeom>
          <a:noFill/>
        </p:spPr>
        <p:txBody>
          <a:bodyPr wrap="square">
            <a:spAutoFit/>
          </a:bodyPr>
          <a:lstStyle/>
          <a:p>
            <a:r>
              <a:rPr lang="uk-UA" sz="1800" b="1" dirty="0">
                <a:effectLst/>
                <a:latin typeface="Times New Roman" panose="02020603050405020304" pitchFamily="18" charset="0"/>
                <a:ea typeface="Times New Roman" panose="02020603050405020304" pitchFamily="18" charset="0"/>
              </a:rPr>
              <a:t>Транзакції й узгодженість</a:t>
            </a:r>
            <a:endParaRPr lang="en-US" sz="1800" b="1" dirty="0">
              <a:effectLst/>
              <a:latin typeface="Times New Roman" panose="02020603050405020304" pitchFamily="18" charset="0"/>
              <a:ea typeface="Times New Roman" panose="02020603050405020304" pitchFamily="18" charset="0"/>
            </a:endParaRPr>
          </a:p>
        </p:txBody>
      </p:sp>
      <p:pic>
        <p:nvPicPr>
          <p:cNvPr id="21506" name="Picture 2" descr="Розподілені транзакції в Go: що варто знати перед початком | DevZone">
            <a:extLst>
              <a:ext uri="{FF2B5EF4-FFF2-40B4-BE49-F238E27FC236}">
                <a16:creationId xmlns:a16="http://schemas.microsoft.com/office/drawing/2014/main" id="{7BC57898-4826-43D5-BD13-E4A0E7BB7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015" y="1142870"/>
            <a:ext cx="5287040" cy="50032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2D0E1C0-7B3B-40DA-8E42-5F2451587829}"/>
              </a:ext>
            </a:extLst>
          </p:cNvPr>
          <p:cNvSpPr txBox="1"/>
          <p:nvPr/>
        </p:nvSpPr>
        <p:spPr>
          <a:xfrm>
            <a:off x="6481729" y="2436296"/>
            <a:ext cx="3893344" cy="2862322"/>
          </a:xfrm>
          <a:prstGeom prst="rect">
            <a:avLst/>
          </a:prstGeom>
          <a:noFill/>
        </p:spPr>
        <p:txBody>
          <a:bodyPr wrap="square">
            <a:spAutoFit/>
          </a:bodyPr>
          <a:lstStyle/>
          <a:p>
            <a:r>
              <a:rPr lang="uk-UA" dirty="0"/>
              <a:t>Транзакція живе там, де відома межа бізнес‑операції — у сценарії. Всередині транзакції змінюємо агрегати й фіксуємо факти. Побічні ефекти, що торкаються мережі (листи, черги), краще виконувати поза транзакцією через </a:t>
            </a:r>
            <a:r>
              <a:rPr lang="en-US" dirty="0"/>
              <a:t>outbox/</a:t>
            </a:r>
            <a:r>
              <a:rPr lang="uk-UA" dirty="0"/>
              <a:t>черги. Події дозволяють підписникам реагувати незалежно й </a:t>
            </a:r>
            <a:r>
              <a:rPr lang="uk-UA" dirty="0" err="1"/>
              <a:t>ідемпотентно</a:t>
            </a:r>
            <a:r>
              <a:rPr lang="uk-UA" dirty="0"/>
              <a:t>.</a:t>
            </a:r>
          </a:p>
        </p:txBody>
      </p:sp>
    </p:spTree>
    <p:extLst>
      <p:ext uri="{BB962C8B-B14F-4D97-AF65-F5344CB8AC3E}">
        <p14:creationId xmlns:p14="http://schemas.microsoft.com/office/powerpoint/2010/main" val="403340572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3200" b="1" dirty="0">
                <a:effectLst/>
                <a:latin typeface="Times New Roman" panose="02020603050405020304" pitchFamily="18" charset="0"/>
                <a:ea typeface="Times New Roman" panose="02020603050405020304" pitchFamily="18" charset="0"/>
              </a:rPr>
              <a:t>Межі відповідальності й типові «сірі зони»</a:t>
            </a:r>
            <a:endParaRPr lang="en-US" sz="6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13</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1172730" y="2967335"/>
            <a:ext cx="3036094" cy="923330"/>
          </a:xfrm>
          <a:prstGeom prst="rect">
            <a:avLst/>
          </a:prstGeom>
          <a:noFill/>
        </p:spPr>
        <p:txBody>
          <a:bodyPr wrap="square">
            <a:spAutoFit/>
          </a:bodyPr>
          <a:lstStyle/>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Обробка помилок</a:t>
            </a:r>
            <a:endParaRPr lang="en-US" b="1"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err="1">
                <a:effectLst/>
                <a:latin typeface="Times New Roman" panose="02020603050405020304" pitchFamily="18" charset="0"/>
                <a:ea typeface="Times New Roman" panose="02020603050405020304" pitchFamily="18" charset="0"/>
              </a:rPr>
              <a:t>Кешування</a:t>
            </a: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err="1">
                <a:effectLst/>
                <a:latin typeface="Times New Roman" panose="02020603050405020304" pitchFamily="18" charset="0"/>
                <a:ea typeface="Times New Roman" panose="02020603050405020304" pitchFamily="18" charset="0"/>
              </a:rPr>
              <a:t>Логи</a:t>
            </a:r>
            <a:r>
              <a:rPr lang="uk-UA" sz="1800" b="1" dirty="0">
                <a:effectLst/>
                <a:latin typeface="Times New Roman" panose="02020603050405020304" pitchFamily="18" charset="0"/>
                <a:ea typeface="Times New Roman" panose="02020603050405020304" pitchFamily="18" charset="0"/>
              </a:rPr>
              <a:t> й телеметрія</a:t>
            </a:r>
            <a:endParaRPr lang="uk-UA" dirty="0"/>
          </a:p>
        </p:txBody>
      </p:sp>
      <p:sp>
        <p:nvSpPr>
          <p:cNvPr id="4" name="AutoShape 2" descr="Как научиться логированию на Python | DevEducation">
            <a:extLst>
              <a:ext uri="{FF2B5EF4-FFF2-40B4-BE49-F238E27FC236}">
                <a16:creationId xmlns:a16="http://schemas.microsoft.com/office/drawing/2014/main" id="{0AF781CF-0486-4208-AD04-587D2F307C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22532" name="Picture 4" descr="Обробка помилок в PHP: Оволодіння викликанням винятків та викликів помилок  - Web crafting code">
            <a:extLst>
              <a:ext uri="{FF2B5EF4-FFF2-40B4-BE49-F238E27FC236}">
                <a16:creationId xmlns:a16="http://schemas.microsoft.com/office/drawing/2014/main" id="{266101DA-1E94-4B09-83D8-629153C7F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007" y="1772649"/>
            <a:ext cx="5910263" cy="399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36696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2013204" y="66046"/>
            <a:ext cx="8165592" cy="969264"/>
          </a:xfrm>
        </p:spPr>
        <p:txBody>
          <a:bodyPr/>
          <a:lstStyle/>
          <a:p>
            <a:pPr fontAlgn="base"/>
            <a:r>
              <a:rPr lang="uk-UA" sz="2800" b="1" dirty="0" err="1"/>
              <a:t>Антипатерни</a:t>
            </a:r>
            <a:r>
              <a:rPr lang="uk-UA" sz="2800" b="1" dirty="0">
                <a:effectLst/>
                <a:latin typeface="Times New Roman" panose="02020603050405020304" pitchFamily="18" charset="0"/>
                <a:ea typeface="Times New Roman" panose="02020603050405020304" pitchFamily="18" charset="0"/>
              </a:rPr>
              <a:t>: як ми «ламаємо» собі архітектуру</a:t>
            </a:r>
            <a:endParaRPr lang="en-US" sz="28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14</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1196435" y="1439465"/>
            <a:ext cx="3036094" cy="4524315"/>
          </a:xfrm>
          <a:prstGeom prst="rect">
            <a:avLst/>
          </a:prstGeom>
          <a:noFill/>
        </p:spPr>
        <p:txBody>
          <a:bodyPr wrap="square">
            <a:spAutoFit/>
          </a:bodyPr>
          <a:lstStyle/>
          <a:p>
            <a:r>
              <a:rPr lang="uk-UA" dirty="0"/>
              <a:t>Чотири типові хвороби </a:t>
            </a:r>
            <a:r>
              <a:rPr lang="en-US" dirty="0"/>
              <a:t>MVC‑</a:t>
            </a:r>
            <a:r>
              <a:rPr lang="uk-UA" dirty="0"/>
              <a:t>додатків: </a:t>
            </a:r>
          </a:p>
          <a:p>
            <a:pPr marL="342900" indent="-342900">
              <a:buAutoNum type="arabicParenR"/>
            </a:pPr>
            <a:r>
              <a:rPr lang="uk-UA" dirty="0"/>
              <a:t>«товсті» контролери — бізнес у </a:t>
            </a:r>
            <a:r>
              <a:rPr lang="en-US" dirty="0"/>
              <a:t>HTTP‑</a:t>
            </a:r>
            <a:r>
              <a:rPr lang="uk-UA" dirty="0"/>
              <a:t>шарі; </a:t>
            </a:r>
          </a:p>
          <a:p>
            <a:pPr marL="342900" indent="-342900">
              <a:buAutoNum type="arabicParenR"/>
            </a:pPr>
            <a:r>
              <a:rPr lang="uk-UA" dirty="0"/>
              <a:t>«товсті» моделі — </a:t>
            </a:r>
            <a:r>
              <a:rPr lang="en-US" dirty="0"/>
              <a:t>God Object </a:t>
            </a:r>
            <a:r>
              <a:rPr lang="uk-UA" dirty="0"/>
              <a:t>із інфраструктурою всередині; </a:t>
            </a:r>
          </a:p>
          <a:p>
            <a:pPr marL="342900" indent="-342900">
              <a:buAutoNum type="arabicParenR"/>
            </a:pPr>
            <a:r>
              <a:rPr lang="uk-UA" dirty="0"/>
              <a:t>«магічні» </a:t>
            </a:r>
            <a:r>
              <a:rPr lang="uk-UA" dirty="0" err="1"/>
              <a:t>колбеки</a:t>
            </a:r>
            <a:r>
              <a:rPr lang="uk-UA" dirty="0"/>
              <a:t> — приховані побічні ефекти у життєвих циклах </a:t>
            </a:r>
            <a:r>
              <a:rPr lang="en-US" dirty="0"/>
              <a:t>ORM; </a:t>
            </a:r>
            <a:endParaRPr lang="uk-UA" dirty="0"/>
          </a:p>
          <a:p>
            <a:pPr marL="342900" indent="-342900">
              <a:buAutoNum type="arabicParenR"/>
            </a:pPr>
            <a:r>
              <a:rPr lang="uk-UA" dirty="0"/>
              <a:t>тісне зчеплення — коли заміна провайдера або </a:t>
            </a:r>
            <a:r>
              <a:rPr lang="uk-UA" dirty="0" err="1"/>
              <a:t>рефакторинг</a:t>
            </a:r>
            <a:r>
              <a:rPr lang="uk-UA" dirty="0"/>
              <a:t> ламає </a:t>
            </a:r>
            <a:r>
              <a:rPr lang="uk-UA" dirty="0" err="1"/>
              <a:t>півсистеми</a:t>
            </a:r>
            <a:r>
              <a:rPr lang="uk-UA" dirty="0"/>
              <a:t>. Далі — детально.</a:t>
            </a:r>
            <a:endParaRPr lang="en-US" sz="1800" b="1" dirty="0">
              <a:effectLst/>
              <a:latin typeface="Times New Roman" panose="02020603050405020304" pitchFamily="18" charset="0"/>
              <a:ea typeface="Times New Roman" panose="02020603050405020304" pitchFamily="18" charset="0"/>
            </a:endParaRPr>
          </a:p>
        </p:txBody>
      </p:sp>
      <p:pic>
        <p:nvPicPr>
          <p:cNvPr id="11266" name="Picture 2" descr="23,900+ Computer On Fire Stock Photos, Pictures &amp; Royalty-Free Images -  iStock">
            <a:extLst>
              <a:ext uri="{FF2B5EF4-FFF2-40B4-BE49-F238E27FC236}">
                <a16:creationId xmlns:a16="http://schemas.microsoft.com/office/drawing/2014/main" id="{8D1513BD-389A-42C7-83FF-A70EBB071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0" y="1758522"/>
            <a:ext cx="58293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72210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2013204" y="66046"/>
            <a:ext cx="8165592" cy="969264"/>
          </a:xfrm>
        </p:spPr>
        <p:txBody>
          <a:bodyPr/>
          <a:lstStyle/>
          <a:p>
            <a:pPr fontAlgn="base"/>
            <a:r>
              <a:rPr lang="uk-UA" sz="2800" b="1" dirty="0" err="1"/>
              <a:t>Антипатерни</a:t>
            </a:r>
            <a:r>
              <a:rPr lang="uk-UA" sz="2800" b="1" dirty="0">
                <a:effectLst/>
                <a:latin typeface="Times New Roman" panose="02020603050405020304" pitchFamily="18" charset="0"/>
                <a:ea typeface="Times New Roman" panose="02020603050405020304" pitchFamily="18" charset="0"/>
              </a:rPr>
              <a:t>: як ми «ламаємо» собі архітектуру</a:t>
            </a:r>
            <a:endParaRPr lang="en-US" sz="28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15</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616640" y="1035310"/>
            <a:ext cx="3756279" cy="5393592"/>
          </a:xfrm>
          <a:prstGeom prst="rect">
            <a:avLst/>
          </a:prstGeom>
          <a:noFill/>
        </p:spPr>
        <p:txBody>
          <a:bodyPr wrap="square">
            <a:spAutoFit/>
          </a:bodyPr>
          <a:lstStyle/>
          <a:p>
            <a:pPr>
              <a:lnSpc>
                <a:spcPct val="107000"/>
              </a:lnSpc>
              <a:spcAft>
                <a:spcPts val="800"/>
              </a:spcAft>
            </a:pPr>
            <a:r>
              <a:rPr lang="uk-UA" sz="1600" b="1" dirty="0">
                <a:effectLst/>
                <a:latin typeface="Times New Roman" panose="02020603050405020304" pitchFamily="18" charset="0"/>
                <a:ea typeface="Times New Roman" panose="02020603050405020304" pitchFamily="18" charset="0"/>
                <a:cs typeface="Times New Roman" panose="02020603050405020304" pitchFamily="18" charset="0"/>
              </a:rPr>
              <a:t>«Товсті» контролери</a:t>
            </a:r>
            <a:endPar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uk-UA" sz="1600" dirty="0"/>
              <a:t>Симптоми: сотні рядків в одному </a:t>
            </a:r>
            <a:r>
              <a:rPr lang="uk-UA" sz="1600" dirty="0" err="1"/>
              <a:t>екшені</a:t>
            </a:r>
            <a:r>
              <a:rPr lang="uk-UA" sz="1600" dirty="0"/>
              <a:t>, кілька бізнес‑гілок, прямі виклики </a:t>
            </a:r>
            <a:r>
              <a:rPr lang="en-US" sz="1600" dirty="0"/>
              <a:t>ORM </a:t>
            </a:r>
            <a:r>
              <a:rPr lang="uk-UA" sz="1600" dirty="0"/>
              <a:t>і зовнішніх </a:t>
            </a:r>
            <a:r>
              <a:rPr lang="en-US" sz="1600" dirty="0"/>
              <a:t>SDK, </a:t>
            </a:r>
            <a:r>
              <a:rPr lang="uk-UA" sz="1600" dirty="0"/>
              <a:t>ручні транзакції, формування листів у відповідях. Ризики: низька </a:t>
            </a:r>
            <a:r>
              <a:rPr lang="uk-UA" sz="1600" dirty="0" err="1"/>
              <a:t>тестованість</a:t>
            </a:r>
            <a:r>
              <a:rPr lang="uk-UA" sz="1600" dirty="0"/>
              <a:t>, залежність від мережі/</a:t>
            </a:r>
            <a:r>
              <a:rPr lang="en-US" sz="1600" dirty="0"/>
              <a:t>B</a:t>
            </a:r>
            <a:r>
              <a:rPr lang="uk-UA" sz="1600" dirty="0"/>
              <a:t>Д у кожному тесті, дублювання логіки, складна </a:t>
            </a:r>
            <a:r>
              <a:rPr lang="uk-UA" sz="1600" dirty="0" err="1"/>
              <a:t>відладка</a:t>
            </a:r>
            <a:r>
              <a:rPr lang="uk-UA" sz="1600" dirty="0"/>
              <a:t> і непередбачувані регресії.</a:t>
            </a:r>
          </a:p>
          <a:p>
            <a:pPr>
              <a:lnSpc>
                <a:spcPct val="107000"/>
              </a:lnSpc>
              <a:spcAft>
                <a:spcPts val="800"/>
              </a:spcAft>
            </a:pPr>
            <a:r>
              <a:rPr lang="uk-UA" sz="1600" dirty="0"/>
              <a:t>Лікування</a:t>
            </a:r>
          </a:p>
          <a:p>
            <a:pPr>
              <a:lnSpc>
                <a:spcPct val="107000"/>
              </a:lnSpc>
              <a:spcAft>
                <a:spcPts val="800"/>
              </a:spcAft>
            </a:pPr>
            <a:r>
              <a:rPr lang="uk-UA" sz="1600" dirty="0"/>
              <a:t>Ввести </a:t>
            </a:r>
            <a:r>
              <a:rPr lang="en-US" sz="1600" dirty="0"/>
              <a:t>use case/</a:t>
            </a:r>
            <a:r>
              <a:rPr lang="uk-UA" sz="1600" dirty="0"/>
              <a:t>сервіс з чітким контрактом «вхід → результат/помилка». 2) Винести </a:t>
            </a:r>
            <a:r>
              <a:rPr lang="uk-UA" sz="1600" dirty="0" err="1"/>
              <a:t>валідацію</a:t>
            </a:r>
            <a:r>
              <a:rPr lang="uk-UA" sz="1600" dirty="0"/>
              <a:t> у форму/схему. 3) Винести інтеграції за порти; побічні ефекти робити через події. 4) Залишити в контролері тільки авторизацію, виклик сценарію та </a:t>
            </a:r>
            <a:r>
              <a:rPr lang="uk-UA" sz="1600" dirty="0" err="1"/>
              <a:t>мапінг</a:t>
            </a:r>
            <a:r>
              <a:rPr lang="uk-UA" sz="1600" dirty="0"/>
              <a:t> відповіді. Результат — тонкий, передбачуваний шар.</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Man looking at a computer screen that is on fire — Photo — Lightstock">
            <a:extLst>
              <a:ext uri="{FF2B5EF4-FFF2-40B4-BE49-F238E27FC236}">
                <a16:creationId xmlns:a16="http://schemas.microsoft.com/office/drawing/2014/main" id="{2225AD9A-9FD1-4714-BFCB-DA83786FB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0" y="1758522"/>
            <a:ext cx="6063242"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849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2013204" y="66046"/>
            <a:ext cx="8165592" cy="969264"/>
          </a:xfrm>
        </p:spPr>
        <p:txBody>
          <a:bodyPr/>
          <a:lstStyle/>
          <a:p>
            <a:pPr fontAlgn="base"/>
            <a:r>
              <a:rPr lang="uk-UA" sz="2800" b="1" dirty="0" err="1"/>
              <a:t>Антипатерни</a:t>
            </a:r>
            <a:r>
              <a:rPr lang="uk-UA" sz="2800" b="1" dirty="0">
                <a:effectLst/>
                <a:latin typeface="Times New Roman" panose="02020603050405020304" pitchFamily="18" charset="0"/>
                <a:ea typeface="Times New Roman" panose="02020603050405020304" pitchFamily="18" charset="0"/>
              </a:rPr>
              <a:t>: як ми «ламаємо» собі архітектуру</a:t>
            </a:r>
            <a:endParaRPr lang="en-US" sz="28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16</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690592" y="1136561"/>
            <a:ext cx="3464777" cy="5130122"/>
          </a:xfrm>
          <a:prstGeom prst="rect">
            <a:avLst/>
          </a:prstGeom>
          <a:noFill/>
        </p:spPr>
        <p:txBody>
          <a:bodyPr wrap="square">
            <a:spAutoFit/>
          </a:bodyPr>
          <a:lstStyle/>
          <a:p>
            <a:pPr>
              <a:lnSpc>
                <a:spcPct val="107000"/>
              </a:lnSpc>
              <a:spcAft>
                <a:spcPts val="800"/>
              </a:spcAft>
            </a:pPr>
            <a:r>
              <a:rPr lang="ru-RU" sz="1600" b="1" dirty="0"/>
              <a:t>«</a:t>
            </a:r>
            <a:r>
              <a:rPr lang="ru-RU" sz="1600" b="1" dirty="0" err="1"/>
              <a:t>Товсті</a:t>
            </a:r>
            <a:r>
              <a:rPr lang="ru-RU" sz="1600" b="1" dirty="0"/>
              <a:t>» </a:t>
            </a:r>
            <a:r>
              <a:rPr lang="ru-RU" sz="1600" b="1" dirty="0" err="1"/>
              <a:t>моделі</a:t>
            </a:r>
            <a:r>
              <a:rPr lang="ru-RU" sz="1600" b="1" dirty="0"/>
              <a:t>: </a:t>
            </a:r>
            <a:r>
              <a:rPr lang="ru-RU" sz="1600" b="1" dirty="0" err="1"/>
              <a:t>симптоми</a:t>
            </a:r>
            <a:r>
              <a:rPr lang="ru-RU" sz="1600" b="1" dirty="0"/>
              <a:t> і </a:t>
            </a:r>
            <a:r>
              <a:rPr lang="ru-RU" sz="1600" b="1" dirty="0" err="1"/>
              <a:t>ризики</a:t>
            </a:r>
            <a:endParaRPr lang="en-US" sz="1600" b="1" dirty="0"/>
          </a:p>
          <a:p>
            <a:pPr>
              <a:lnSpc>
                <a:spcPct val="107000"/>
              </a:lnSpc>
              <a:spcAft>
                <a:spcPts val="800"/>
              </a:spcAft>
            </a:pPr>
            <a:r>
              <a:rPr lang="uk-UA" sz="1600" dirty="0"/>
              <a:t>Симптоми: клас моделі містить знижки, інвентар, платежі, пошту, репорти, десятки </a:t>
            </a:r>
            <a:r>
              <a:rPr lang="uk-UA" sz="1600" dirty="0" err="1"/>
              <a:t>колбеків</a:t>
            </a:r>
            <a:r>
              <a:rPr lang="uk-UA" sz="1600" dirty="0"/>
              <a:t>. Ризики: крихкі тести, нерозуміння порядку ефектів, надмірні залежності, болючі конфлікти змін. Кожен новий кейс тягне модифікацію гігантського класу з побічними наслідками.</a:t>
            </a:r>
            <a:endParaRPr lang="en-US" sz="1600" dirty="0"/>
          </a:p>
          <a:p>
            <a:pPr>
              <a:lnSpc>
                <a:spcPct val="107000"/>
              </a:lnSpc>
              <a:spcAft>
                <a:spcPts val="800"/>
              </a:spcAft>
            </a:pPr>
            <a:r>
              <a:rPr lang="uk-UA" sz="1600" dirty="0"/>
              <a:t>Лікування:</a:t>
            </a:r>
            <a:endParaRPr lang="en-US" sz="1600" dirty="0"/>
          </a:p>
          <a:p>
            <a:pPr>
              <a:lnSpc>
                <a:spcPct val="107000"/>
              </a:lnSpc>
              <a:spcAft>
                <a:spcPts val="800"/>
              </a:spcAft>
            </a:pPr>
            <a:r>
              <a:rPr lang="uk-UA" sz="1600" dirty="0"/>
              <a:t>1)Виокремити доменні сервіси й політики (ціноутворення, кредитні ліміти). 2) Винести інтеграції у адаптери портів (</a:t>
            </a:r>
            <a:r>
              <a:rPr lang="en-US" sz="1600" dirty="0" err="1"/>
              <a:t>PaymentGateway</a:t>
            </a:r>
            <a:r>
              <a:rPr lang="en-US" sz="1600" dirty="0"/>
              <a:t>, Mailer). 3) </a:t>
            </a:r>
            <a:r>
              <a:rPr lang="uk-UA" sz="1600" dirty="0"/>
              <a:t>Розбити на агрегати з власними інваріантами; роботу з БД — у репозиторії. 4) Замінити </a:t>
            </a:r>
            <a:r>
              <a:rPr lang="uk-UA" sz="1600" dirty="0" err="1"/>
              <a:t>колбеки</a:t>
            </a:r>
            <a:r>
              <a:rPr lang="uk-UA" sz="1600" dirty="0"/>
              <a:t> на явні доменні події та обробники.</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Man looking at a computer screen that is on fire — Photo — Lightstock">
            <a:extLst>
              <a:ext uri="{FF2B5EF4-FFF2-40B4-BE49-F238E27FC236}">
                <a16:creationId xmlns:a16="http://schemas.microsoft.com/office/drawing/2014/main" id="{2225AD9A-9FD1-4714-BFCB-DA83786FB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0" y="1758522"/>
            <a:ext cx="6063242"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82572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2013204" y="66046"/>
            <a:ext cx="8165592" cy="969264"/>
          </a:xfrm>
        </p:spPr>
        <p:txBody>
          <a:bodyPr/>
          <a:lstStyle/>
          <a:p>
            <a:pPr fontAlgn="base"/>
            <a:r>
              <a:rPr lang="uk-UA" sz="2800" b="1" dirty="0" err="1"/>
              <a:t>Антипатерни</a:t>
            </a:r>
            <a:r>
              <a:rPr lang="uk-UA" sz="2800" b="1" dirty="0">
                <a:effectLst/>
                <a:latin typeface="Times New Roman" panose="02020603050405020304" pitchFamily="18" charset="0"/>
                <a:ea typeface="Times New Roman" panose="02020603050405020304" pitchFamily="18" charset="0"/>
              </a:rPr>
              <a:t>: як ми «ламаємо» собі архітектуру</a:t>
            </a:r>
            <a:endParaRPr lang="en-US" sz="28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17</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542925" y="1134893"/>
            <a:ext cx="4066420" cy="5130122"/>
          </a:xfrm>
          <a:prstGeom prst="rect">
            <a:avLst/>
          </a:prstGeom>
          <a:noFill/>
        </p:spPr>
        <p:txBody>
          <a:bodyPr wrap="square">
            <a:spAutoFit/>
          </a:bodyPr>
          <a:lstStyle/>
          <a:p>
            <a:pPr>
              <a:lnSpc>
                <a:spcPct val="107000"/>
              </a:lnSpc>
              <a:spcAft>
                <a:spcPts val="800"/>
              </a:spcAft>
            </a:pPr>
            <a:r>
              <a:rPr lang="uk-UA" sz="1600" b="1" dirty="0"/>
              <a:t>«Магічні» </a:t>
            </a:r>
            <a:r>
              <a:rPr lang="uk-UA" sz="1600" b="1" dirty="0" err="1"/>
              <a:t>колбеки</a:t>
            </a:r>
            <a:endParaRPr lang="uk-UA" sz="1600" b="1" dirty="0"/>
          </a:p>
          <a:p>
            <a:pPr>
              <a:lnSpc>
                <a:spcPct val="107000"/>
              </a:lnSpc>
              <a:spcAft>
                <a:spcPts val="800"/>
              </a:spcAft>
            </a:pPr>
            <a:r>
              <a:rPr lang="uk-UA" sz="1600" dirty="0" err="1"/>
              <a:t>Колбеки</a:t>
            </a:r>
            <a:r>
              <a:rPr lang="uk-UA" sz="1600" dirty="0"/>
              <a:t> життєвого циклу зручні доти, доки їх мало і вони технічні. Коли вони запускають листи, зовнішні </a:t>
            </a:r>
            <a:r>
              <a:rPr lang="en-US" sz="1600" dirty="0"/>
              <a:t>HTTP‑</a:t>
            </a:r>
            <a:r>
              <a:rPr lang="uk-UA" sz="1600" dirty="0"/>
              <a:t>виклики або змінюють інші агрегати, порядок виклику і </a:t>
            </a:r>
            <a:r>
              <a:rPr lang="uk-UA" sz="1600" dirty="0" err="1"/>
              <a:t>транзакційність</a:t>
            </a:r>
            <a:r>
              <a:rPr lang="uk-UA" sz="1600" dirty="0"/>
              <a:t> стають неочевидними. Баги відтворюються випадково, а </a:t>
            </a:r>
            <a:r>
              <a:rPr lang="uk-UA" sz="1600" dirty="0" err="1"/>
              <a:t>перформанс</a:t>
            </a:r>
            <a:r>
              <a:rPr lang="uk-UA" sz="1600" dirty="0"/>
              <a:t> «стрибає» залежно від даних.</a:t>
            </a:r>
          </a:p>
          <a:p>
            <a:pPr>
              <a:lnSpc>
                <a:spcPct val="107000"/>
              </a:lnSpc>
              <a:spcAft>
                <a:spcPts val="800"/>
              </a:spcAft>
            </a:pPr>
            <a:r>
              <a:rPr lang="uk-UA" sz="1600" dirty="0"/>
              <a:t>Лікування(</a:t>
            </a:r>
            <a:r>
              <a:rPr lang="uk-UA" sz="1600" dirty="0" err="1"/>
              <a:t>кайнда</a:t>
            </a:r>
            <a:r>
              <a:rPr lang="uk-UA" sz="1600" dirty="0"/>
              <a:t>):</a:t>
            </a:r>
            <a:endParaRPr lang="en-US" sz="1600" dirty="0"/>
          </a:p>
          <a:p>
            <a:pPr>
              <a:lnSpc>
                <a:spcPct val="107000"/>
              </a:lnSpc>
              <a:spcAft>
                <a:spcPts val="800"/>
              </a:spcAft>
            </a:pPr>
            <a:r>
              <a:rPr lang="uk-UA" sz="1600" dirty="0"/>
              <a:t>Використовуйте </a:t>
            </a:r>
            <a:r>
              <a:rPr lang="uk-UA" sz="1600" dirty="0" err="1"/>
              <a:t>колбеки</a:t>
            </a:r>
            <a:r>
              <a:rPr lang="uk-UA" sz="1600" dirty="0"/>
              <a:t> лише для технічних дрібниць (</a:t>
            </a:r>
            <a:r>
              <a:rPr lang="en-US" sz="1600" dirty="0"/>
              <a:t>timestamps). </a:t>
            </a:r>
            <a:r>
              <a:rPr lang="uk-UA" sz="1600" dirty="0"/>
              <a:t>Бізнес‑ефекти замінюйте подіями: сценарій фіксує факт, підписники реагують. Обробники ізольовані, їх легко тестувати, вони </a:t>
            </a:r>
            <a:r>
              <a:rPr lang="uk-UA" sz="1600" dirty="0" err="1"/>
              <a:t>ідемпотентні</a:t>
            </a:r>
            <a:r>
              <a:rPr lang="uk-UA" sz="1600" dirty="0"/>
              <a:t>. </a:t>
            </a:r>
            <a:r>
              <a:rPr lang="en-US" sz="1600" dirty="0"/>
              <a:t>Outbox‑</a:t>
            </a:r>
            <a:r>
              <a:rPr lang="uk-UA" sz="1600" dirty="0" err="1"/>
              <a:t>патерн</a:t>
            </a:r>
            <a:r>
              <a:rPr lang="uk-UA" sz="1600" dirty="0"/>
              <a:t> гарантує доставку у зовнішні черги без порушення </a:t>
            </a:r>
            <a:r>
              <a:rPr lang="uk-UA" sz="1600" dirty="0" err="1"/>
              <a:t>транзакційності</a:t>
            </a:r>
            <a:r>
              <a:rPr lang="uk-UA" sz="1600" dirty="0"/>
              <a:t> домену.</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Man looking at a computer screen that is on fire — Photo — Lightstock">
            <a:extLst>
              <a:ext uri="{FF2B5EF4-FFF2-40B4-BE49-F238E27FC236}">
                <a16:creationId xmlns:a16="http://schemas.microsoft.com/office/drawing/2014/main" id="{2225AD9A-9FD1-4714-BFCB-DA83786FB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0" y="1758522"/>
            <a:ext cx="6063242" cy="38862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Neco Arc(27)&quot; Sticker for Sale by AlissonElias | Redbubble">
            <a:extLst>
              <a:ext uri="{FF2B5EF4-FFF2-40B4-BE49-F238E27FC236}">
                <a16:creationId xmlns:a16="http://schemas.microsoft.com/office/drawing/2014/main" id="{BBD3DBEC-AEEE-43F8-A7B4-974305FA5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747261" y="6265015"/>
            <a:ext cx="444739" cy="59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96275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2013204" y="66046"/>
            <a:ext cx="8165592" cy="969264"/>
          </a:xfrm>
        </p:spPr>
        <p:txBody>
          <a:bodyPr/>
          <a:lstStyle/>
          <a:p>
            <a:pPr fontAlgn="base"/>
            <a:r>
              <a:rPr lang="uk-UA" sz="2800" b="1" dirty="0" err="1"/>
              <a:t>Антипатерни</a:t>
            </a:r>
            <a:r>
              <a:rPr lang="uk-UA" sz="2800" b="1" dirty="0">
                <a:effectLst/>
                <a:latin typeface="Times New Roman" panose="02020603050405020304" pitchFamily="18" charset="0"/>
                <a:ea typeface="Times New Roman" panose="02020603050405020304" pitchFamily="18" charset="0"/>
              </a:rPr>
              <a:t>: як ми «ламаємо» собі архітектуру</a:t>
            </a:r>
            <a:endParaRPr lang="en-US" sz="28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18</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502111" y="1127408"/>
            <a:ext cx="3929033" cy="5130122"/>
          </a:xfrm>
          <a:prstGeom prst="rect">
            <a:avLst/>
          </a:prstGeom>
          <a:noFill/>
        </p:spPr>
        <p:txBody>
          <a:bodyPr wrap="square">
            <a:spAutoFit/>
          </a:bodyPr>
          <a:lstStyle/>
          <a:p>
            <a:pPr>
              <a:lnSpc>
                <a:spcPct val="107000"/>
              </a:lnSpc>
              <a:spcAft>
                <a:spcPts val="800"/>
              </a:spcAft>
            </a:pPr>
            <a:r>
              <a:rPr lang="ru-RU" sz="1600" b="1" dirty="0" err="1"/>
              <a:t>Тісне</a:t>
            </a:r>
            <a:r>
              <a:rPr lang="ru-RU" sz="1600" b="1" dirty="0"/>
              <a:t> </a:t>
            </a:r>
            <a:r>
              <a:rPr lang="ru-RU" sz="1600" b="1" dirty="0" err="1"/>
              <a:t>зчеплення</a:t>
            </a:r>
            <a:r>
              <a:rPr lang="ru-RU" sz="1600" b="1" dirty="0"/>
              <a:t>: </a:t>
            </a:r>
            <a:r>
              <a:rPr lang="ru-RU" sz="1600" b="1" dirty="0" err="1"/>
              <a:t>симптоми</a:t>
            </a:r>
            <a:r>
              <a:rPr lang="ru-RU" sz="1600" b="1" dirty="0"/>
              <a:t> й </a:t>
            </a:r>
            <a:r>
              <a:rPr lang="ru-RU" sz="1600" b="1" dirty="0" err="1"/>
              <a:t>наслідки</a:t>
            </a:r>
            <a:endParaRPr lang="ru-RU" sz="1600" b="1" dirty="0"/>
          </a:p>
          <a:p>
            <a:pPr>
              <a:lnSpc>
                <a:spcPct val="107000"/>
              </a:lnSpc>
              <a:spcAft>
                <a:spcPts val="800"/>
              </a:spcAft>
            </a:pPr>
            <a:r>
              <a:rPr lang="en-US" sz="1600" dirty="0"/>
              <a:t>View </a:t>
            </a:r>
            <a:r>
              <a:rPr lang="uk-UA" sz="1600" dirty="0"/>
              <a:t>звертається до </a:t>
            </a:r>
            <a:r>
              <a:rPr lang="en-US" sz="1600" dirty="0"/>
              <a:t>ORM </a:t>
            </a:r>
            <a:r>
              <a:rPr lang="uk-UA" sz="1600" dirty="0"/>
              <a:t>напряму; модель тягне </a:t>
            </a:r>
            <a:r>
              <a:rPr lang="en-US" sz="1600" dirty="0"/>
              <a:t>HTTP‑</a:t>
            </a:r>
            <a:r>
              <a:rPr lang="uk-UA" sz="1600" dirty="0"/>
              <a:t>клієнти; контролер прив’язаний до конкретного </a:t>
            </a:r>
            <a:r>
              <a:rPr lang="en-US" sz="1600" dirty="0"/>
              <a:t>SDK. </a:t>
            </a:r>
            <a:r>
              <a:rPr lang="uk-UA" sz="1600" dirty="0"/>
              <a:t>Наслідок — неможливість замінити провайдера без переписування домену, повільні тести, лавиноподібні регресії, коли «дрібна правка» ламає пів застосунку.</a:t>
            </a:r>
          </a:p>
          <a:p>
            <a:pPr>
              <a:lnSpc>
                <a:spcPct val="107000"/>
              </a:lnSpc>
              <a:spcAft>
                <a:spcPts val="800"/>
              </a:spcAft>
            </a:pPr>
            <a:r>
              <a:rPr lang="uk-UA" sz="1600" dirty="0"/>
              <a:t>Лікування:</a:t>
            </a:r>
            <a:endParaRPr lang="en-US" sz="1600" dirty="0"/>
          </a:p>
          <a:p>
            <a:pPr>
              <a:lnSpc>
                <a:spcPct val="107000"/>
              </a:lnSpc>
              <a:spcAft>
                <a:spcPts val="800"/>
              </a:spcAft>
            </a:pPr>
            <a:r>
              <a:rPr lang="uk-UA" sz="1600" dirty="0"/>
              <a:t>Інверсія </a:t>
            </a:r>
            <a:r>
              <a:rPr lang="uk-UA" sz="1600" dirty="0" err="1"/>
              <a:t>залежностей</a:t>
            </a:r>
            <a:r>
              <a:rPr lang="uk-UA" sz="1600" dirty="0"/>
              <a:t>: домен залежить від абстракцій (портів), інфраструктура постачає адаптери. Між доменом і </a:t>
            </a:r>
            <a:r>
              <a:rPr lang="en-US" sz="1600" dirty="0"/>
              <a:t>View — DTO/Presenter; </a:t>
            </a:r>
            <a:r>
              <a:rPr lang="uk-UA" sz="1600" dirty="0"/>
              <a:t>між доменом і БД — репозиторії/запити. Контролери знають про протоколи, але не про реалізації. Так ви отримуєте модульність і </a:t>
            </a:r>
            <a:r>
              <a:rPr lang="uk-UA" sz="1600" dirty="0" err="1"/>
              <a:t>тестованість</a:t>
            </a:r>
            <a:r>
              <a:rPr lang="uk-UA" sz="1600" dirty="0"/>
              <a:t> без мережі.</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Man looking at a computer screen that is on fire — Photo — Lightstock">
            <a:extLst>
              <a:ext uri="{FF2B5EF4-FFF2-40B4-BE49-F238E27FC236}">
                <a16:creationId xmlns:a16="http://schemas.microsoft.com/office/drawing/2014/main" id="{2225AD9A-9FD1-4714-BFCB-DA83786FB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0" y="1758522"/>
            <a:ext cx="6063242"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6911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nSpc>
                <a:spcPct val="107000"/>
              </a:lnSpc>
              <a:spcAft>
                <a:spcPts val="800"/>
              </a:spcAft>
            </a:pPr>
            <a:r>
              <a:rPr lang="uk-UA" sz="2800" b="1" dirty="0">
                <a:effectLst/>
                <a:latin typeface="Times New Roman" panose="02020603050405020304" pitchFamily="18" charset="0"/>
                <a:ea typeface="Times New Roman" panose="02020603050405020304" pitchFamily="18" charset="0"/>
                <a:cs typeface="Times New Roman" panose="02020603050405020304" pitchFamily="18" charset="0"/>
              </a:rPr>
              <a:t>Як повернутися до здорового MVC?</a:t>
            </a:r>
            <a:endParaRPr lang="uk-UA"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19</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2A1860-B0E7-488D-B89D-A37D7102DCBD}"/>
              </a:ext>
            </a:extLst>
          </p:cNvPr>
          <p:cNvSpPr txBox="1"/>
          <p:nvPr/>
        </p:nvSpPr>
        <p:spPr>
          <a:xfrm>
            <a:off x="726282" y="1024128"/>
            <a:ext cx="3045619" cy="3970318"/>
          </a:xfrm>
          <a:prstGeom prst="rect">
            <a:avLst/>
          </a:prstGeom>
          <a:noFill/>
        </p:spPr>
        <p:txBody>
          <a:bodyPr wrap="square">
            <a:spAutoFit/>
          </a:bodyPr>
          <a:lstStyle/>
          <a:p>
            <a:r>
              <a:rPr lang="uk-UA" b="1"/>
              <a:t>Техніки: </a:t>
            </a:r>
            <a:r>
              <a:rPr lang="en-US" b="1"/>
              <a:t>use case / </a:t>
            </a:r>
            <a:r>
              <a:rPr lang="uk-UA" b="1"/>
              <a:t>сервісні об’єкти</a:t>
            </a:r>
          </a:p>
          <a:p>
            <a:r>
              <a:rPr lang="uk-UA"/>
              <a:t>Один сценарій — одна бізнес‑операція: чіткий вхід, керована транзакція, доменні події, структурований результат. Контролер завжди знає, куди делегувати. Команда швидко знаходить місце для зміни. Тести сценарію перевіряють реальну поведінку без підняття всього застосунку.</a:t>
            </a:r>
            <a:endParaRPr lang="uk-UA" dirty="0"/>
          </a:p>
        </p:txBody>
      </p:sp>
      <p:sp>
        <p:nvSpPr>
          <p:cNvPr id="11" name="TextBox 10">
            <a:extLst>
              <a:ext uri="{FF2B5EF4-FFF2-40B4-BE49-F238E27FC236}">
                <a16:creationId xmlns:a16="http://schemas.microsoft.com/office/drawing/2014/main" id="{84B864D8-583F-4FCC-BD03-C4EDC1C129E5}"/>
              </a:ext>
            </a:extLst>
          </p:cNvPr>
          <p:cNvSpPr txBox="1"/>
          <p:nvPr/>
        </p:nvSpPr>
        <p:spPr>
          <a:xfrm>
            <a:off x="3707607" y="1024128"/>
            <a:ext cx="2876549" cy="3970318"/>
          </a:xfrm>
          <a:prstGeom prst="rect">
            <a:avLst/>
          </a:prstGeom>
          <a:noFill/>
        </p:spPr>
        <p:txBody>
          <a:bodyPr wrap="square">
            <a:spAutoFit/>
          </a:bodyPr>
          <a:lstStyle/>
          <a:p>
            <a:r>
              <a:rPr lang="uk-UA" b="1" dirty="0"/>
              <a:t>Техніки: репозиторії та запити</a:t>
            </a:r>
          </a:p>
          <a:p>
            <a:r>
              <a:rPr lang="uk-UA" dirty="0"/>
              <a:t>Репозиторій </a:t>
            </a:r>
            <a:r>
              <a:rPr lang="uk-UA" dirty="0" err="1"/>
              <a:t>інкапсулює</a:t>
            </a:r>
            <a:r>
              <a:rPr lang="uk-UA" dirty="0"/>
              <a:t> зберігання агрегатів; модель не бачить </a:t>
            </a:r>
            <a:r>
              <a:rPr lang="en-US" dirty="0"/>
              <a:t>SQL/ORM. </a:t>
            </a:r>
            <a:r>
              <a:rPr lang="uk-UA" dirty="0"/>
              <a:t>Для читання робіть окремі запити/</a:t>
            </a:r>
            <a:r>
              <a:rPr lang="uk-UA" dirty="0" err="1"/>
              <a:t>проєкції</a:t>
            </a:r>
            <a:r>
              <a:rPr lang="uk-UA" dirty="0"/>
              <a:t> під потреби </a:t>
            </a:r>
            <a:r>
              <a:rPr lang="en-US" dirty="0"/>
              <a:t>UI — </a:t>
            </a:r>
            <a:r>
              <a:rPr lang="uk-UA" dirty="0"/>
              <a:t>це прибирає </a:t>
            </a:r>
            <a:r>
              <a:rPr lang="en-US" dirty="0"/>
              <a:t>N+1 </a:t>
            </a:r>
            <a:r>
              <a:rPr lang="uk-UA" dirty="0"/>
              <a:t>у шаблонах і зменшує бажання «</a:t>
            </a:r>
            <a:r>
              <a:rPr lang="uk-UA" dirty="0" err="1"/>
              <a:t>кешувати</a:t>
            </a:r>
            <a:r>
              <a:rPr lang="uk-UA" dirty="0"/>
              <a:t> в моделі». Транзакції координує сценарій, а не випадкові </a:t>
            </a:r>
            <a:r>
              <a:rPr lang="uk-UA" dirty="0" err="1"/>
              <a:t>колбеки</a:t>
            </a:r>
            <a:r>
              <a:rPr lang="uk-UA" dirty="0"/>
              <a:t>.</a:t>
            </a:r>
          </a:p>
        </p:txBody>
      </p:sp>
      <p:sp>
        <p:nvSpPr>
          <p:cNvPr id="14" name="TextBox 13">
            <a:extLst>
              <a:ext uri="{FF2B5EF4-FFF2-40B4-BE49-F238E27FC236}">
                <a16:creationId xmlns:a16="http://schemas.microsoft.com/office/drawing/2014/main" id="{3F0AAD32-D59C-44B5-AC51-EE8D27C6A502}"/>
              </a:ext>
            </a:extLst>
          </p:cNvPr>
          <p:cNvSpPr txBox="1"/>
          <p:nvPr/>
        </p:nvSpPr>
        <p:spPr>
          <a:xfrm>
            <a:off x="6437710" y="1024128"/>
            <a:ext cx="2702719" cy="3970318"/>
          </a:xfrm>
          <a:prstGeom prst="rect">
            <a:avLst/>
          </a:prstGeom>
          <a:noFill/>
        </p:spPr>
        <p:txBody>
          <a:bodyPr wrap="square">
            <a:spAutoFit/>
          </a:bodyPr>
          <a:lstStyle/>
          <a:p>
            <a:r>
              <a:rPr lang="uk-UA" b="1" dirty="0"/>
              <a:t>Техніки: </a:t>
            </a:r>
            <a:r>
              <a:rPr lang="en-US" b="1" dirty="0"/>
              <a:t>DTO </a:t>
            </a:r>
            <a:r>
              <a:rPr lang="uk-UA" b="1" dirty="0"/>
              <a:t>та </a:t>
            </a:r>
            <a:r>
              <a:rPr lang="en-US" b="1" dirty="0"/>
              <a:t>Presenter</a:t>
            </a:r>
          </a:p>
          <a:p>
            <a:r>
              <a:rPr lang="en-US" dirty="0"/>
              <a:t>DTO </a:t>
            </a:r>
            <a:r>
              <a:rPr lang="uk-UA" dirty="0"/>
              <a:t>стабілізує контракт із клієнтом і відділяє домен від формату передачі. </a:t>
            </a:r>
            <a:r>
              <a:rPr lang="en-US" dirty="0"/>
              <a:t>Presenter </a:t>
            </a:r>
            <a:r>
              <a:rPr lang="uk-UA" dirty="0"/>
              <a:t>збирає дані, застосовує локалізацію й форматування, готує «готові до показу» поля. У результаті шаблони майже без логіки, а зміни у домені </a:t>
            </a:r>
            <a:r>
              <a:rPr lang="uk-UA" dirty="0" err="1"/>
              <a:t>рідко</a:t>
            </a:r>
            <a:r>
              <a:rPr lang="uk-UA" dirty="0"/>
              <a:t> ламають </a:t>
            </a:r>
            <a:r>
              <a:rPr lang="en-US" dirty="0"/>
              <a:t>UI.</a:t>
            </a:r>
          </a:p>
        </p:txBody>
      </p:sp>
      <p:sp>
        <p:nvSpPr>
          <p:cNvPr id="16" name="TextBox 15">
            <a:extLst>
              <a:ext uri="{FF2B5EF4-FFF2-40B4-BE49-F238E27FC236}">
                <a16:creationId xmlns:a16="http://schemas.microsoft.com/office/drawing/2014/main" id="{3480D048-8337-482C-B0F4-4149F977ECC1}"/>
              </a:ext>
            </a:extLst>
          </p:cNvPr>
          <p:cNvSpPr txBox="1"/>
          <p:nvPr/>
        </p:nvSpPr>
        <p:spPr>
          <a:xfrm>
            <a:off x="8993982" y="1028268"/>
            <a:ext cx="2702720" cy="4096181"/>
          </a:xfrm>
          <a:prstGeom prst="rect">
            <a:avLst/>
          </a:prstGeom>
          <a:noFill/>
        </p:spPr>
        <p:txBody>
          <a:bodyPr wrap="square">
            <a:spAutoFit/>
          </a:bodyPr>
          <a:lstStyle/>
          <a:p>
            <a:r>
              <a:rPr lang="uk-UA" b="1" dirty="0"/>
              <a:t>Техніки: події, </a:t>
            </a:r>
            <a:r>
              <a:rPr lang="en-US" b="1" dirty="0"/>
              <a:t>outbox </a:t>
            </a:r>
            <a:r>
              <a:rPr lang="uk-UA" b="1" dirty="0"/>
              <a:t>і </a:t>
            </a:r>
            <a:r>
              <a:rPr lang="uk-UA" b="1" dirty="0" err="1"/>
              <a:t>ідемпотентність</a:t>
            </a:r>
            <a:endParaRPr lang="uk-UA" b="1" dirty="0"/>
          </a:p>
          <a:p>
            <a:r>
              <a:rPr lang="uk-UA" dirty="0"/>
              <a:t>Подія — це факт, не команда. Обробники — незалежні реакції. </a:t>
            </a:r>
            <a:r>
              <a:rPr lang="en-US" dirty="0"/>
              <a:t>Outbox‑</a:t>
            </a:r>
            <a:r>
              <a:rPr lang="uk-UA" dirty="0" err="1"/>
              <a:t>патерн</a:t>
            </a:r>
            <a:r>
              <a:rPr lang="uk-UA" dirty="0"/>
              <a:t> забезпечує надійну доставку в черги/шини. </a:t>
            </a:r>
            <a:r>
              <a:rPr lang="uk-UA" dirty="0" err="1"/>
              <a:t>Ідемпотентність</a:t>
            </a:r>
            <a:r>
              <a:rPr lang="uk-UA" dirty="0"/>
              <a:t> дозволяє безпечно повторювати обробку при </a:t>
            </a:r>
            <a:r>
              <a:rPr lang="uk-UA" dirty="0" err="1"/>
              <a:t>збоях</a:t>
            </a:r>
            <a:r>
              <a:rPr lang="uk-UA" dirty="0"/>
              <a:t>. Так ми отримуємо надійні побічні ефекти без «магії» і </a:t>
            </a:r>
            <a:r>
              <a:rPr lang="uk-UA" dirty="0" err="1"/>
              <a:t>розсинхронізації</a:t>
            </a:r>
            <a:r>
              <a:rPr lang="uk-UA" dirty="0"/>
              <a:t>.</a:t>
            </a:r>
          </a:p>
        </p:txBody>
      </p:sp>
      <p:sp>
        <p:nvSpPr>
          <p:cNvPr id="17" name="TextBox 16">
            <a:extLst>
              <a:ext uri="{FF2B5EF4-FFF2-40B4-BE49-F238E27FC236}">
                <a16:creationId xmlns:a16="http://schemas.microsoft.com/office/drawing/2014/main" id="{1C7E0D49-78AB-4471-AFCF-442889287711}"/>
              </a:ext>
            </a:extLst>
          </p:cNvPr>
          <p:cNvSpPr txBox="1"/>
          <p:nvPr/>
        </p:nvSpPr>
        <p:spPr>
          <a:xfrm>
            <a:off x="972056" y="5187302"/>
            <a:ext cx="11219944" cy="1200329"/>
          </a:xfrm>
          <a:prstGeom prst="rect">
            <a:avLst/>
          </a:prstGeom>
          <a:noFill/>
        </p:spPr>
        <p:txBody>
          <a:bodyPr wrap="square">
            <a:spAutoFit/>
          </a:bodyPr>
          <a:lstStyle/>
          <a:p>
            <a:r>
              <a:rPr lang="ru-RU" b="1" dirty="0" err="1"/>
              <a:t>Техніки</a:t>
            </a:r>
            <a:r>
              <a:rPr lang="ru-RU" b="1" dirty="0"/>
              <a:t>: </a:t>
            </a:r>
            <a:r>
              <a:rPr lang="ru-RU" b="1" dirty="0" err="1"/>
              <a:t>політики</a:t>
            </a:r>
            <a:r>
              <a:rPr lang="ru-RU" b="1" dirty="0"/>
              <a:t> доступу</a:t>
            </a:r>
          </a:p>
          <a:p>
            <a:r>
              <a:rPr lang="ru-RU" dirty="0" err="1"/>
              <a:t>Політики</a:t>
            </a:r>
            <a:r>
              <a:rPr lang="ru-RU" dirty="0"/>
              <a:t> </a:t>
            </a:r>
            <a:r>
              <a:rPr lang="ru-RU" dirty="0" err="1"/>
              <a:t>відповідають</a:t>
            </a:r>
            <a:r>
              <a:rPr lang="ru-RU" dirty="0"/>
              <a:t> за «можна/не можна», </a:t>
            </a:r>
            <a:r>
              <a:rPr lang="ru-RU" dirty="0" err="1"/>
              <a:t>читаючи</a:t>
            </a:r>
            <a:r>
              <a:rPr lang="ru-RU" dirty="0"/>
              <a:t> контекст і стан. Вони </a:t>
            </a:r>
            <a:r>
              <a:rPr lang="ru-RU" dirty="0" err="1"/>
              <a:t>зменшують</a:t>
            </a:r>
            <a:r>
              <a:rPr lang="ru-RU" dirty="0"/>
              <a:t> </a:t>
            </a:r>
            <a:r>
              <a:rPr lang="ru-RU" dirty="0" err="1"/>
              <a:t>розгалуження</a:t>
            </a:r>
            <a:r>
              <a:rPr lang="ru-RU" dirty="0"/>
              <a:t> у контролерах і не </a:t>
            </a:r>
            <a:r>
              <a:rPr lang="ru-RU" dirty="0" err="1"/>
              <a:t>проникають</a:t>
            </a:r>
            <a:r>
              <a:rPr lang="ru-RU" dirty="0"/>
              <a:t> у модель. Тести </a:t>
            </a:r>
            <a:r>
              <a:rPr lang="ru-RU" dirty="0" err="1"/>
              <a:t>політик</a:t>
            </a:r>
            <a:r>
              <a:rPr lang="ru-RU" dirty="0"/>
              <a:t> </a:t>
            </a:r>
            <a:r>
              <a:rPr lang="ru-RU" dirty="0" err="1"/>
              <a:t>прості</a:t>
            </a:r>
            <a:r>
              <a:rPr lang="ru-RU" dirty="0"/>
              <a:t> й </a:t>
            </a:r>
            <a:r>
              <a:rPr lang="ru-RU" dirty="0" err="1"/>
              <a:t>швидкі</a:t>
            </a:r>
            <a:r>
              <a:rPr lang="ru-RU" dirty="0"/>
              <a:t>, а </a:t>
            </a:r>
            <a:r>
              <a:rPr lang="ru-RU" dirty="0" err="1"/>
              <a:t>зміна</a:t>
            </a:r>
            <a:r>
              <a:rPr lang="ru-RU" dirty="0"/>
              <a:t> правил доступу не </a:t>
            </a:r>
            <a:r>
              <a:rPr lang="ru-RU" dirty="0" err="1"/>
              <a:t>вимагає</a:t>
            </a:r>
            <a:r>
              <a:rPr lang="ru-RU" dirty="0"/>
              <a:t> </a:t>
            </a:r>
            <a:r>
              <a:rPr lang="ru-RU" dirty="0" err="1"/>
              <a:t>перетрушувати</a:t>
            </a:r>
            <a:r>
              <a:rPr lang="ru-RU" dirty="0"/>
              <a:t> </a:t>
            </a:r>
            <a:r>
              <a:rPr lang="ru-RU" dirty="0" err="1"/>
              <a:t>бізнес‑операції</a:t>
            </a:r>
            <a:r>
              <a:rPr lang="ru-RU" dirty="0"/>
              <a:t>.</a:t>
            </a:r>
          </a:p>
        </p:txBody>
      </p:sp>
    </p:spTree>
    <p:extLst>
      <p:ext uri="{BB962C8B-B14F-4D97-AF65-F5344CB8AC3E}">
        <p14:creationId xmlns:p14="http://schemas.microsoft.com/office/powerpoint/2010/main" val="401894110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nSpc>
                <a:spcPct val="107000"/>
              </a:lnSpc>
              <a:spcAft>
                <a:spcPts val="800"/>
              </a:spcAft>
            </a:pPr>
            <a:r>
              <a:rPr lang="uk-UA" sz="3200" b="1" dirty="0">
                <a:effectLst/>
                <a:latin typeface="Times New Roman" panose="02020603050405020304" pitchFamily="18" charset="0"/>
                <a:ea typeface="Times New Roman" panose="02020603050405020304" pitchFamily="18" charset="0"/>
                <a:cs typeface="Times New Roman" panose="02020603050405020304" pitchFamily="18" charset="0"/>
              </a:rPr>
              <a:t>Навіщо взагалі MVC і чому саме у </a:t>
            </a:r>
            <a:r>
              <a:rPr lang="uk-UA" sz="3200" b="1" dirty="0" err="1">
                <a:effectLst/>
                <a:latin typeface="Times New Roman" panose="02020603050405020304" pitchFamily="18" charset="0"/>
                <a:ea typeface="Times New Roman" panose="02020603050405020304" pitchFamily="18" charset="0"/>
                <a:cs typeface="Times New Roman" panose="02020603050405020304" pitchFamily="18" charset="0"/>
              </a:rPr>
              <a:t>вебі</a:t>
            </a:r>
            <a:endParaRPr lang="uk-UA"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pic>
        <p:nvPicPr>
          <p:cNvPr id="2050" name="Picture 2" descr="MVC - Model View Controller - Antitutor">
            <a:extLst>
              <a:ext uri="{FF2B5EF4-FFF2-40B4-BE49-F238E27FC236}">
                <a16:creationId xmlns:a16="http://schemas.microsoft.com/office/drawing/2014/main" id="{25D74830-BB6C-4910-B38D-E34DF2D27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410"/>
          <a:stretch/>
        </p:blipFill>
        <p:spPr bwMode="auto">
          <a:xfrm>
            <a:off x="1877329" y="1390107"/>
            <a:ext cx="8489158" cy="4761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05483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2800" b="1" dirty="0">
                <a:effectLst/>
                <a:latin typeface="Times New Roman" panose="02020603050405020304" pitchFamily="18" charset="0"/>
                <a:ea typeface="Times New Roman" panose="02020603050405020304" pitchFamily="18" charset="0"/>
              </a:rPr>
              <a:t>Кейс‑історія: оформлення замовлення без «магії»</a:t>
            </a:r>
            <a:endParaRPr lang="en-US" sz="8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20</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03BBC27-47E9-467D-8BAE-275B2504263A}"/>
              </a:ext>
            </a:extLst>
          </p:cNvPr>
          <p:cNvPicPr>
            <a:picLocks noChangeAspect="1"/>
          </p:cNvPicPr>
          <p:nvPr/>
        </p:nvPicPr>
        <p:blipFill>
          <a:blip r:embed="rId3"/>
          <a:stretch>
            <a:fillRect/>
          </a:stretch>
        </p:blipFill>
        <p:spPr>
          <a:xfrm>
            <a:off x="2060284" y="1127324"/>
            <a:ext cx="8068801" cy="5287113"/>
          </a:xfrm>
          <a:prstGeom prst="rect">
            <a:avLst/>
          </a:prstGeom>
        </p:spPr>
      </p:pic>
    </p:spTree>
    <p:extLst>
      <p:ext uri="{BB962C8B-B14F-4D97-AF65-F5344CB8AC3E}">
        <p14:creationId xmlns:p14="http://schemas.microsoft.com/office/powerpoint/2010/main" val="271701337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fontAlgn="base"/>
            <a:r>
              <a:rPr lang="uk-UA" sz="3600" b="1" dirty="0">
                <a:effectLst/>
                <a:latin typeface="Times New Roman" panose="02020603050405020304" pitchFamily="18" charset="0"/>
                <a:ea typeface="Times New Roman" panose="02020603050405020304" pitchFamily="18" charset="0"/>
              </a:rPr>
              <a:t>Тестування в світі MVC</a:t>
            </a:r>
            <a:endParaRPr lang="en-US" sz="166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21</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AutoShape 2" descr="6 Advantages of using MVC model for effective web application development">
            <a:extLst>
              <a:ext uri="{FF2B5EF4-FFF2-40B4-BE49-F238E27FC236}">
                <a16:creationId xmlns:a16="http://schemas.microsoft.com/office/drawing/2014/main" id="{DCEB936E-3F12-47B2-9D28-A110B698790E}"/>
              </a:ext>
            </a:extLst>
          </p:cNvPr>
          <p:cNvSpPr>
            <a:spLocks noChangeAspect="1" noChangeArrowheads="1"/>
          </p:cNvSpPr>
          <p:nvPr/>
        </p:nvSpPr>
        <p:spPr bwMode="auto">
          <a:xfrm>
            <a:off x="8235402" y="2502692"/>
            <a:ext cx="803824" cy="803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13318" name="Picture 6" descr="Тестирование приложений MVC ASP.NET Core - .NET | Microsoft Learn">
            <a:extLst>
              <a:ext uri="{FF2B5EF4-FFF2-40B4-BE49-F238E27FC236}">
                <a16:creationId xmlns:a16="http://schemas.microsoft.com/office/drawing/2014/main" id="{A7101D59-5323-4024-B6C7-26109B1BE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15" y="1294534"/>
            <a:ext cx="7418920" cy="46808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ADC9D1-69F4-41F4-B478-6C9AC6EC7616}"/>
              </a:ext>
            </a:extLst>
          </p:cNvPr>
          <p:cNvSpPr txBox="1"/>
          <p:nvPr/>
        </p:nvSpPr>
        <p:spPr>
          <a:xfrm>
            <a:off x="8324850" y="2138920"/>
            <a:ext cx="2978944" cy="3416320"/>
          </a:xfrm>
          <a:prstGeom prst="rect">
            <a:avLst/>
          </a:prstGeom>
          <a:noFill/>
        </p:spPr>
        <p:txBody>
          <a:bodyPr wrap="square">
            <a:spAutoFit/>
          </a:bodyPr>
          <a:lstStyle/>
          <a:p>
            <a:r>
              <a:rPr lang="uk-UA" dirty="0"/>
              <a:t>Основа — швидкі </a:t>
            </a:r>
            <a:r>
              <a:rPr lang="uk-UA" dirty="0" err="1"/>
              <a:t>юніт</a:t>
            </a:r>
            <a:r>
              <a:rPr lang="uk-UA" dirty="0"/>
              <a:t>‑тести домену, політик, </a:t>
            </a:r>
            <a:r>
              <a:rPr lang="uk-UA" dirty="0" err="1"/>
              <a:t>презентерів</a:t>
            </a:r>
            <a:r>
              <a:rPr lang="uk-UA" dirty="0"/>
              <a:t>. Вище — інтеграційні тести сценаріїв із реальними репозиторіями й транзакціями. На вершині — кілька </a:t>
            </a:r>
            <a:r>
              <a:rPr lang="en-US" dirty="0"/>
              <a:t>E2E, </a:t>
            </a:r>
            <a:r>
              <a:rPr lang="uk-UA" dirty="0"/>
              <a:t>що перевіряють наскрізні сценарії. Такий розклад дає швидкий фідбек і точну локалізацію помилок.</a:t>
            </a:r>
          </a:p>
        </p:txBody>
      </p:sp>
    </p:spTree>
    <p:extLst>
      <p:ext uri="{BB962C8B-B14F-4D97-AF65-F5344CB8AC3E}">
        <p14:creationId xmlns:p14="http://schemas.microsoft.com/office/powerpoint/2010/main" val="227547174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fontAlgn="base"/>
            <a:r>
              <a:rPr lang="uk-UA" sz="3600" b="1" dirty="0">
                <a:effectLst/>
                <a:latin typeface="Times New Roman" panose="02020603050405020304" pitchFamily="18" charset="0"/>
                <a:ea typeface="Times New Roman" panose="02020603050405020304" pitchFamily="18" charset="0"/>
              </a:rPr>
              <a:t>Продуктивність і надійність</a:t>
            </a:r>
            <a:endParaRPr lang="en-US" sz="413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22</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AutoShape 2" descr="6 Advantages of using MVC model for effective web application development">
            <a:extLst>
              <a:ext uri="{FF2B5EF4-FFF2-40B4-BE49-F238E27FC236}">
                <a16:creationId xmlns:a16="http://schemas.microsoft.com/office/drawing/2014/main" id="{DCEB936E-3F12-47B2-9D28-A110B698790E}"/>
              </a:ext>
            </a:extLst>
          </p:cNvPr>
          <p:cNvSpPr>
            <a:spLocks noChangeAspect="1" noChangeArrowheads="1"/>
          </p:cNvSpPr>
          <p:nvPr/>
        </p:nvSpPr>
        <p:spPr bwMode="auto">
          <a:xfrm>
            <a:off x="8235402" y="2502692"/>
            <a:ext cx="803824" cy="803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11" name="TextBox 10">
            <a:extLst>
              <a:ext uri="{FF2B5EF4-FFF2-40B4-BE49-F238E27FC236}">
                <a16:creationId xmlns:a16="http://schemas.microsoft.com/office/drawing/2014/main" id="{1C457080-988B-4858-9FF3-C0949236616B}"/>
              </a:ext>
            </a:extLst>
          </p:cNvPr>
          <p:cNvSpPr txBox="1"/>
          <p:nvPr/>
        </p:nvSpPr>
        <p:spPr>
          <a:xfrm>
            <a:off x="923029" y="1596813"/>
            <a:ext cx="4202002" cy="461665"/>
          </a:xfrm>
          <a:prstGeom prst="rect">
            <a:avLst/>
          </a:prstGeom>
          <a:noFill/>
        </p:spPr>
        <p:txBody>
          <a:bodyPr wrap="square">
            <a:spAutoFit/>
          </a:bodyPr>
          <a:lstStyle/>
          <a:p>
            <a:pPr algn="ctr"/>
            <a:r>
              <a:rPr lang="uk-UA" sz="2400" b="1" dirty="0"/>
              <a:t>Продуктивність ≠ архітектура</a:t>
            </a:r>
          </a:p>
        </p:txBody>
      </p:sp>
      <p:sp>
        <p:nvSpPr>
          <p:cNvPr id="13" name="TextBox 12">
            <a:extLst>
              <a:ext uri="{FF2B5EF4-FFF2-40B4-BE49-F238E27FC236}">
                <a16:creationId xmlns:a16="http://schemas.microsoft.com/office/drawing/2014/main" id="{7C6EEE93-540E-4A65-81F9-1BB9F013A92A}"/>
              </a:ext>
            </a:extLst>
          </p:cNvPr>
          <p:cNvSpPr txBox="1"/>
          <p:nvPr/>
        </p:nvSpPr>
        <p:spPr>
          <a:xfrm>
            <a:off x="1566898" y="2201220"/>
            <a:ext cx="3121818" cy="3139321"/>
          </a:xfrm>
          <a:prstGeom prst="rect">
            <a:avLst/>
          </a:prstGeom>
          <a:noFill/>
        </p:spPr>
        <p:txBody>
          <a:bodyPr wrap="square">
            <a:spAutoFit/>
          </a:bodyPr>
          <a:lstStyle/>
          <a:p>
            <a:r>
              <a:rPr lang="en-US" dirty="0"/>
              <a:t>N+1 </a:t>
            </a:r>
            <a:r>
              <a:rPr lang="uk-UA" dirty="0"/>
              <a:t>у шаблонах — не привід </a:t>
            </a:r>
            <a:r>
              <a:rPr lang="uk-UA" dirty="0" err="1"/>
              <a:t>кешувати</a:t>
            </a:r>
            <a:r>
              <a:rPr lang="uk-UA" dirty="0"/>
              <a:t> в моделі. Складні списки читаємо через окремі запити/</a:t>
            </a:r>
            <a:r>
              <a:rPr lang="uk-UA" dirty="0" err="1"/>
              <a:t>проєкції</a:t>
            </a:r>
            <a:r>
              <a:rPr lang="uk-UA" dirty="0"/>
              <a:t>. Кеш — ближче до контролера або шару читання. Профілюйте запити, не маскуйте їх «магією» у </a:t>
            </a:r>
            <a:r>
              <a:rPr lang="uk-UA" dirty="0" err="1"/>
              <a:t>колбеках</a:t>
            </a:r>
            <a:r>
              <a:rPr lang="uk-UA" dirty="0"/>
              <a:t>. Архітектурна чистота часто дає кращу продуктивність, ніж локальні </a:t>
            </a:r>
            <a:r>
              <a:rPr lang="uk-UA" dirty="0" err="1"/>
              <a:t>хаки</a:t>
            </a:r>
            <a:r>
              <a:rPr lang="uk-UA" dirty="0"/>
              <a:t>.</a:t>
            </a:r>
          </a:p>
        </p:txBody>
      </p:sp>
      <p:pic>
        <p:nvPicPr>
          <p:cNvPr id="14" name="Picture 2" descr="Пишем PHP фреймворк, модель MVC (4%) | Кодинг | IntSystem.org">
            <a:extLst>
              <a:ext uri="{FF2B5EF4-FFF2-40B4-BE49-F238E27FC236}">
                <a16:creationId xmlns:a16="http://schemas.microsoft.com/office/drawing/2014/main" id="{05171401-191C-4BD8-982E-DAA1F9AE5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685" y="1024128"/>
            <a:ext cx="4863097" cy="536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84384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fontAlgn="base"/>
            <a:r>
              <a:rPr lang="uk-UA" sz="4400" b="1" dirty="0">
                <a:effectLst/>
                <a:latin typeface="Times New Roman" panose="02020603050405020304" pitchFamily="18" charset="0"/>
                <a:ea typeface="Times New Roman" panose="02020603050405020304" pitchFamily="18" charset="0"/>
              </a:rPr>
              <a:t>MVC і масштаб</a:t>
            </a:r>
            <a:endParaRPr lang="en-US" sz="1481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23</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AutoShape 2" descr="6 Advantages of using MVC model for effective web application development">
            <a:extLst>
              <a:ext uri="{FF2B5EF4-FFF2-40B4-BE49-F238E27FC236}">
                <a16:creationId xmlns:a16="http://schemas.microsoft.com/office/drawing/2014/main" id="{DCEB936E-3F12-47B2-9D28-A110B698790E}"/>
              </a:ext>
            </a:extLst>
          </p:cNvPr>
          <p:cNvSpPr>
            <a:spLocks noChangeAspect="1" noChangeArrowheads="1"/>
          </p:cNvSpPr>
          <p:nvPr/>
        </p:nvSpPr>
        <p:spPr bwMode="auto">
          <a:xfrm>
            <a:off x="8235402" y="2502692"/>
            <a:ext cx="803824" cy="803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12" name="TextBox 11">
            <a:extLst>
              <a:ext uri="{FF2B5EF4-FFF2-40B4-BE49-F238E27FC236}">
                <a16:creationId xmlns:a16="http://schemas.microsoft.com/office/drawing/2014/main" id="{CEEA96F8-62DC-46A3-938D-243C07BBF6BB}"/>
              </a:ext>
            </a:extLst>
          </p:cNvPr>
          <p:cNvSpPr txBox="1"/>
          <p:nvPr/>
        </p:nvSpPr>
        <p:spPr>
          <a:xfrm>
            <a:off x="8108156" y="2156548"/>
            <a:ext cx="2912269" cy="3416320"/>
          </a:xfrm>
          <a:prstGeom prst="rect">
            <a:avLst/>
          </a:prstGeom>
          <a:noFill/>
        </p:spPr>
        <p:txBody>
          <a:bodyPr wrap="square">
            <a:spAutoFit/>
          </a:bodyPr>
          <a:lstStyle/>
          <a:p>
            <a:r>
              <a:rPr lang="uk-UA" dirty="0"/>
              <a:t>Коли домен росте, </a:t>
            </a:r>
            <a:r>
              <a:rPr lang="uk-UA" dirty="0" err="1"/>
              <a:t>додавайте</a:t>
            </a:r>
            <a:r>
              <a:rPr lang="uk-UA" dirty="0"/>
              <a:t> </a:t>
            </a:r>
            <a:r>
              <a:rPr lang="en-US" dirty="0"/>
              <a:t>CQRS (</a:t>
            </a:r>
            <a:r>
              <a:rPr lang="uk-UA" dirty="0"/>
              <a:t>окремі моделі читання/запису) і модульний моноліт із </a:t>
            </a:r>
            <a:r>
              <a:rPr lang="en-US" dirty="0"/>
              <a:t>bounded contexts. </a:t>
            </a:r>
            <a:r>
              <a:rPr lang="uk-UA" dirty="0"/>
              <a:t>Події стають головним механізмом інтеграції між модулями. Контракти </a:t>
            </a:r>
            <a:r>
              <a:rPr lang="en-US" dirty="0"/>
              <a:t>API </a:t>
            </a:r>
            <a:r>
              <a:rPr lang="uk-UA" dirty="0"/>
              <a:t>стабілізуються через </a:t>
            </a:r>
            <a:r>
              <a:rPr lang="en-US" dirty="0"/>
              <a:t>DTO </a:t>
            </a:r>
            <a:r>
              <a:rPr lang="uk-UA" dirty="0"/>
              <a:t>та </a:t>
            </a:r>
            <a:r>
              <a:rPr lang="uk-UA" dirty="0" err="1"/>
              <a:t>версіонування</a:t>
            </a:r>
            <a:r>
              <a:rPr lang="uk-UA" dirty="0"/>
              <a:t>. </a:t>
            </a:r>
            <a:r>
              <a:rPr lang="en-US" dirty="0"/>
              <a:t>MVC </a:t>
            </a:r>
            <a:r>
              <a:rPr lang="uk-UA" dirty="0"/>
              <a:t>лишається кістяком, але не єдиним інструментом.</a:t>
            </a:r>
          </a:p>
        </p:txBody>
      </p:sp>
      <p:pic>
        <p:nvPicPr>
          <p:cNvPr id="15362" name="Picture 2" descr="Model View Controller (MVC) PowerPoint and Google Slides Template - PPT  Slides">
            <a:extLst>
              <a:ext uri="{FF2B5EF4-FFF2-40B4-BE49-F238E27FC236}">
                <a16:creationId xmlns:a16="http://schemas.microsoft.com/office/drawing/2014/main" id="{56A55E9A-1D1B-4700-93CC-DEE8CE315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7" y="1095375"/>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Tu no eres para mí FT. Neco Arc. original versión creado y editado por mi  JaelMtz #neco #FT #tunoeresparami #fannylu #necoarc #lacreatura #foryou #ia  #parati #coverai">
            <a:extLst>
              <a:ext uri="{FF2B5EF4-FFF2-40B4-BE49-F238E27FC236}">
                <a16:creationId xmlns:a16="http://schemas.microsoft.com/office/drawing/2014/main" id="{5AD87E42-D594-4293-AA4F-ED387C048B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67" r="12667"/>
          <a:stretch/>
        </p:blipFill>
        <p:spPr bwMode="auto">
          <a:xfrm>
            <a:off x="11744257" y="6481439"/>
            <a:ext cx="447743" cy="34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895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fontAlgn="base"/>
            <a:r>
              <a:rPr lang="uk-UA" sz="3600" b="1" dirty="0">
                <a:effectLst/>
                <a:latin typeface="Times New Roman" panose="02020603050405020304" pitchFamily="18" charset="0"/>
                <a:ea typeface="Times New Roman" panose="02020603050405020304" pitchFamily="18" charset="0"/>
              </a:rPr>
              <a:t>Часті запитання</a:t>
            </a:r>
            <a:endParaRPr lang="en-US" sz="3684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24</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AutoShape 2" descr="6 Advantages of using MVC model for effective web application development">
            <a:extLst>
              <a:ext uri="{FF2B5EF4-FFF2-40B4-BE49-F238E27FC236}">
                <a16:creationId xmlns:a16="http://schemas.microsoft.com/office/drawing/2014/main" id="{DCEB936E-3F12-47B2-9D28-A110B698790E}"/>
              </a:ext>
            </a:extLst>
          </p:cNvPr>
          <p:cNvSpPr>
            <a:spLocks noChangeAspect="1" noChangeArrowheads="1"/>
          </p:cNvSpPr>
          <p:nvPr/>
        </p:nvSpPr>
        <p:spPr bwMode="auto">
          <a:xfrm>
            <a:off x="8235402" y="2502692"/>
            <a:ext cx="803824" cy="803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12" name="TextBox 11">
            <a:extLst>
              <a:ext uri="{FF2B5EF4-FFF2-40B4-BE49-F238E27FC236}">
                <a16:creationId xmlns:a16="http://schemas.microsoft.com/office/drawing/2014/main" id="{CEEA96F8-62DC-46A3-938D-243C07BBF6BB}"/>
              </a:ext>
            </a:extLst>
          </p:cNvPr>
          <p:cNvSpPr txBox="1"/>
          <p:nvPr/>
        </p:nvSpPr>
        <p:spPr>
          <a:xfrm>
            <a:off x="768998" y="1860545"/>
            <a:ext cx="3098152" cy="3441710"/>
          </a:xfrm>
          <a:prstGeom prst="rect">
            <a:avLst/>
          </a:prstGeom>
          <a:noFill/>
        </p:spPr>
        <p:txBody>
          <a:bodyPr wrap="square">
            <a:spAutoFit/>
          </a:bodyPr>
          <a:lstStyle/>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Чи можна іноді звертатися до ORM прямо з контролера?</a:t>
            </a: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Чому «магічні» </a:t>
            </a:r>
            <a:r>
              <a:rPr lang="uk-UA" sz="1800" b="1" dirty="0" err="1">
                <a:effectLst/>
                <a:latin typeface="Times New Roman" panose="02020603050405020304" pitchFamily="18" charset="0"/>
                <a:ea typeface="Times New Roman" panose="02020603050405020304" pitchFamily="18" charset="0"/>
              </a:rPr>
              <a:t>колбеки</a:t>
            </a:r>
            <a:r>
              <a:rPr lang="uk-UA" sz="1800" b="1" dirty="0">
                <a:effectLst/>
                <a:latin typeface="Times New Roman" panose="02020603050405020304" pitchFamily="18" charset="0"/>
                <a:ea typeface="Times New Roman" panose="02020603050405020304" pitchFamily="18" charset="0"/>
              </a:rPr>
              <a:t> — це погано, якщо вони такі зручні?</a:t>
            </a:r>
            <a:r>
              <a:rPr lang="uk-UA" sz="1800" dirty="0">
                <a:effectLst/>
                <a:latin typeface="Times New Roman" panose="02020603050405020304" pitchFamily="18" charset="0"/>
                <a:ea typeface="Times New Roman" panose="02020603050405020304" pitchFamily="18" charset="0"/>
              </a:rPr>
              <a:t> </a:t>
            </a:r>
            <a:endParaRPr lang="uk-UA" b="1"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Навіщо </a:t>
            </a:r>
            <a:r>
              <a:rPr lang="uk-UA" sz="1800" b="1" dirty="0" err="1">
                <a:effectLst/>
                <a:latin typeface="Times New Roman" panose="02020603050405020304" pitchFamily="18" charset="0"/>
                <a:ea typeface="Times New Roman" panose="02020603050405020304" pitchFamily="18" charset="0"/>
              </a:rPr>
              <a:t>презентери</a:t>
            </a:r>
            <a:r>
              <a:rPr lang="uk-UA" sz="1800" b="1" dirty="0">
                <a:effectLst/>
                <a:latin typeface="Times New Roman" panose="02020603050405020304" pitchFamily="18" charset="0"/>
                <a:ea typeface="Times New Roman" panose="02020603050405020304" pitchFamily="18" charset="0"/>
              </a:rPr>
              <a:t>, якщо можна форматувати прямо у шаблоні?</a:t>
            </a:r>
            <a:r>
              <a:rPr lang="uk-UA" sz="1800" dirty="0">
                <a:effectLst/>
                <a:latin typeface="Times New Roman" panose="02020603050405020304" pitchFamily="18" charset="0"/>
                <a:ea typeface="Times New Roman" panose="02020603050405020304" pitchFamily="18" charset="0"/>
              </a:rPr>
              <a:t> </a:t>
            </a:r>
            <a:endParaRPr lang="uk-UA"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Чи не забагато абстракцій?</a:t>
            </a:r>
            <a:r>
              <a:rPr lang="uk-UA" sz="1800" dirty="0">
                <a:effectLst/>
                <a:latin typeface="Times New Roman" panose="02020603050405020304" pitchFamily="18" charset="0"/>
                <a:ea typeface="Times New Roman" panose="02020603050405020304" pitchFamily="18" charset="0"/>
              </a:rPr>
              <a:t> </a:t>
            </a:r>
            <a:endParaRPr lang="uk-UA" b="1" dirty="0">
              <a:latin typeface="Times New Roman" panose="02020603050405020304" pitchFamily="18" charset="0"/>
              <a:ea typeface="Times New Roman" panose="02020603050405020304" pitchFamily="18" charset="0"/>
            </a:endParaRPr>
          </a:p>
        </p:txBody>
      </p:sp>
      <p:sp>
        <p:nvSpPr>
          <p:cNvPr id="7" name="AutoShape 2" descr="What Is MVC? Model View Controller Explained">
            <a:extLst>
              <a:ext uri="{FF2B5EF4-FFF2-40B4-BE49-F238E27FC236}">
                <a16:creationId xmlns:a16="http://schemas.microsoft.com/office/drawing/2014/main" id="{171D99C6-358F-4A25-9554-7306472EA0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11" name="Picture 10">
            <a:extLst>
              <a:ext uri="{FF2B5EF4-FFF2-40B4-BE49-F238E27FC236}">
                <a16:creationId xmlns:a16="http://schemas.microsoft.com/office/drawing/2014/main" id="{93566820-C248-42E8-A58B-DC5873473684}"/>
              </a:ext>
            </a:extLst>
          </p:cNvPr>
          <p:cNvPicPr>
            <a:picLocks noChangeAspect="1"/>
          </p:cNvPicPr>
          <p:nvPr/>
        </p:nvPicPr>
        <p:blipFill rotWithShape="1">
          <a:blip r:embed="rId3"/>
          <a:srcRect l="2239"/>
          <a:stretch/>
        </p:blipFill>
        <p:spPr>
          <a:xfrm>
            <a:off x="4010025" y="1395107"/>
            <a:ext cx="7720563" cy="4372585"/>
          </a:xfrm>
          <a:prstGeom prst="rect">
            <a:avLst/>
          </a:prstGeom>
        </p:spPr>
      </p:pic>
    </p:spTree>
    <p:extLst>
      <p:ext uri="{BB962C8B-B14F-4D97-AF65-F5344CB8AC3E}">
        <p14:creationId xmlns:p14="http://schemas.microsoft.com/office/powerpoint/2010/main" val="2155271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fontAlgn="base"/>
            <a:r>
              <a:rPr lang="uk-UA" sz="3600" b="1" dirty="0"/>
              <a:t>Узагальнення</a:t>
            </a:r>
            <a:endParaRPr lang="en-US" sz="400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25</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AutoShape 2" descr="6 Advantages of using MVC model for effective web application development">
            <a:extLst>
              <a:ext uri="{FF2B5EF4-FFF2-40B4-BE49-F238E27FC236}">
                <a16:creationId xmlns:a16="http://schemas.microsoft.com/office/drawing/2014/main" id="{DCEB936E-3F12-47B2-9D28-A110B698790E}"/>
              </a:ext>
            </a:extLst>
          </p:cNvPr>
          <p:cNvSpPr>
            <a:spLocks noChangeAspect="1" noChangeArrowheads="1"/>
          </p:cNvSpPr>
          <p:nvPr/>
        </p:nvSpPr>
        <p:spPr bwMode="auto">
          <a:xfrm>
            <a:off x="8235402" y="2502692"/>
            <a:ext cx="803824" cy="803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7" name="AutoShape 2" descr="What Is MVC? Model View Controller Explained">
            <a:extLst>
              <a:ext uri="{FF2B5EF4-FFF2-40B4-BE49-F238E27FC236}">
                <a16:creationId xmlns:a16="http://schemas.microsoft.com/office/drawing/2014/main" id="{171D99C6-358F-4A25-9554-7306472EA0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14" name="Picture 13">
            <a:extLst>
              <a:ext uri="{FF2B5EF4-FFF2-40B4-BE49-F238E27FC236}">
                <a16:creationId xmlns:a16="http://schemas.microsoft.com/office/drawing/2014/main" id="{7429EF54-9EA9-4301-84C5-B427E2E3E271}"/>
              </a:ext>
            </a:extLst>
          </p:cNvPr>
          <p:cNvPicPr>
            <a:picLocks noChangeAspect="1"/>
          </p:cNvPicPr>
          <p:nvPr/>
        </p:nvPicPr>
        <p:blipFill>
          <a:blip r:embed="rId3"/>
          <a:stretch>
            <a:fillRect/>
          </a:stretch>
        </p:blipFill>
        <p:spPr>
          <a:xfrm>
            <a:off x="958637" y="1005078"/>
            <a:ext cx="10326541" cy="5353797"/>
          </a:xfrm>
          <a:prstGeom prst="rect">
            <a:avLst/>
          </a:prstGeom>
        </p:spPr>
      </p:pic>
    </p:spTree>
    <p:extLst>
      <p:ext uri="{BB962C8B-B14F-4D97-AF65-F5344CB8AC3E}">
        <p14:creationId xmlns:p14="http://schemas.microsoft.com/office/powerpoint/2010/main" val="5061257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E9C4-6F8C-470F-BC22-CA48D28DEC2F}"/>
              </a:ext>
            </a:extLst>
          </p:cNvPr>
          <p:cNvSpPr>
            <a:spLocks noGrp="1"/>
          </p:cNvSpPr>
          <p:nvPr>
            <p:ph type="title"/>
          </p:nvPr>
        </p:nvSpPr>
        <p:spPr/>
        <p:txBody>
          <a:bodyPr/>
          <a:lstStyle/>
          <a:p>
            <a:r>
              <a:rPr lang="uk-UA" sz="4800" b="1" dirty="0">
                <a:effectLst/>
                <a:latin typeface="Times New Roman" panose="02020603050405020304" pitchFamily="18" charset="0"/>
                <a:ea typeface="Times New Roman" panose="02020603050405020304" pitchFamily="18" charset="0"/>
              </a:rPr>
              <a:t>Висновок</a:t>
            </a:r>
            <a:endParaRPr lang="uk-UA" sz="8800" dirty="0"/>
          </a:p>
        </p:txBody>
      </p:sp>
      <p:sp>
        <p:nvSpPr>
          <p:cNvPr id="3" name="Content Placeholder 2">
            <a:extLst>
              <a:ext uri="{FF2B5EF4-FFF2-40B4-BE49-F238E27FC236}">
                <a16:creationId xmlns:a16="http://schemas.microsoft.com/office/drawing/2014/main" id="{29199EE4-7266-4961-966F-E6CE520E6031}"/>
              </a:ext>
            </a:extLst>
          </p:cNvPr>
          <p:cNvSpPr>
            <a:spLocks noGrp="1"/>
          </p:cNvSpPr>
          <p:nvPr>
            <p:ph idx="1"/>
          </p:nvPr>
        </p:nvSpPr>
        <p:spPr>
          <a:xfrm>
            <a:off x="714375" y="1273301"/>
            <a:ext cx="6457195" cy="4908423"/>
          </a:xfrm>
        </p:spPr>
        <p:txBody>
          <a:bodyPr/>
          <a:lstStyle/>
          <a:p>
            <a:pPr>
              <a:lnSpc>
                <a:spcPct val="107000"/>
              </a:lnSpc>
              <a:spcAft>
                <a:spcPts val="800"/>
              </a:spcAft>
            </a:pP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MVC — це про ясність і керованість. Коли ролі чіткі, команда може паралельно працювати над сценаріями, UI і інтеграціями, не заважаючи одна одній. Витрати на зміни знижуються, а ризики залишаються локальними. У такій системі легко пояснити новачкові, «де живе що»; легко замінити провайдера; легко вловити регрес. І найголовніше — бізнес отримує можливість швидко перевіряти гіпотези, бо технічний борг не скував йому руки.</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Антипатерни</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про які ми говорили, неминучі в живих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проєктах</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і це нормально. Важливо розпізнавати їх, поки вони малі, і мати набір практик, щоб повернутись до здорового темпу. MVC не застарів і не зник із появою нових фреймворків; він став підкладкою під багато з них. Розуміння його принципів і дисципліна в утриманні меж відповідальності — це страховка, що окупається щодня.</a:t>
            </a:r>
            <a:endParaRPr lang="uk-U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188E71-CBBD-4328-8D89-57EE28ED61BD}"/>
              </a:ext>
            </a:extLst>
          </p:cNvPr>
          <p:cNvSpPr>
            <a:spLocks noGrp="1"/>
          </p:cNvSpPr>
          <p:nvPr>
            <p:ph type="sldNum" sz="quarter" idx="12"/>
          </p:nvPr>
        </p:nvSpPr>
        <p:spPr/>
        <p:txBody>
          <a:bodyPr/>
          <a:lstStyle/>
          <a:p>
            <a:fld id="{84D792B7-0397-C047-AE12-1A03F7E3DC83}" type="slidenum">
              <a:rPr lang="en-US" smtClean="0"/>
              <a:t>26</a:t>
            </a:fld>
            <a:endParaRPr lang="en-US" dirty="0"/>
          </a:p>
        </p:txBody>
      </p:sp>
      <p:sp>
        <p:nvSpPr>
          <p:cNvPr id="6" name="Date Placeholder 5">
            <a:extLst>
              <a:ext uri="{FF2B5EF4-FFF2-40B4-BE49-F238E27FC236}">
                <a16:creationId xmlns:a16="http://schemas.microsoft.com/office/drawing/2014/main" id="{896E4BCE-A3AC-4640-AE35-782D9345B779}"/>
              </a:ext>
            </a:extLst>
          </p:cNvPr>
          <p:cNvSpPr>
            <a:spLocks noGrp="1"/>
          </p:cNvSpPr>
          <p:nvPr>
            <p:ph type="dt" sz="half" idx="10"/>
          </p:nvPr>
        </p:nvSpPr>
        <p:spPr/>
        <p:txBody>
          <a:bodyPr/>
          <a:lstStyle/>
          <a:p>
            <a:r>
              <a:rPr lang="en-US"/>
              <a:t>20XX</a:t>
            </a:r>
            <a:endParaRPr lang="en-US" dirty="0"/>
          </a:p>
        </p:txBody>
      </p:sp>
      <p:pic>
        <p:nvPicPr>
          <p:cNvPr id="18434" name="Picture 2" descr="Neco Arc Work Computer GIF - Neco Arc Work Neco Arc Computer - Discover &amp;  Share GIFs">
            <a:extLst>
              <a:ext uri="{FF2B5EF4-FFF2-40B4-BE49-F238E27FC236}">
                <a16:creationId xmlns:a16="http://schemas.microsoft.com/office/drawing/2014/main" id="{3A0D8634-8B20-4B36-9B8F-9EB4FDA4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1570" y="1551556"/>
            <a:ext cx="44386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11223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8761-2537-7A8E-AAF5-0200BA27447A}"/>
              </a:ext>
            </a:extLst>
          </p:cNvPr>
          <p:cNvSpPr>
            <a:spLocks noGrp="1"/>
          </p:cNvSpPr>
          <p:nvPr>
            <p:ph type="title"/>
          </p:nvPr>
        </p:nvSpPr>
        <p:spPr/>
        <p:txBody>
          <a:bodyPr/>
          <a:lstStyle/>
          <a:p>
            <a:r>
              <a:rPr lang="en-US" dirty="0"/>
              <a:t>THANK YOU</a:t>
            </a:r>
          </a:p>
        </p:txBody>
      </p:sp>
      <p:pic>
        <p:nvPicPr>
          <p:cNvPr id="8" name="Picture Placeholder 7" descr="City steps">
            <a:extLst>
              <a:ext uri="{FF2B5EF4-FFF2-40B4-BE49-F238E27FC236}">
                <a16:creationId xmlns:a16="http://schemas.microsoft.com/office/drawing/2014/main" id="{3E013DA2-B732-4592-2541-5EA872C21604}"/>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colorTemperature colorTemp="7078"/>
                    </a14:imgEffect>
                    <a14:imgEffect>
                      <a14:brightnessContrast bright="-14000" contrast="-3000"/>
                    </a14:imgEffect>
                  </a14:imgLayer>
                </a14:imgProps>
              </a:ext>
            </a:extLst>
          </a:blip>
          <a:srcRect t="81" b="81"/>
          <a:stretch/>
        </p:blipFill>
        <p:spPr/>
      </p:pic>
    </p:spTree>
    <p:extLst>
      <p:ext uri="{BB962C8B-B14F-4D97-AF65-F5344CB8AC3E}">
        <p14:creationId xmlns:p14="http://schemas.microsoft.com/office/powerpoint/2010/main" val="16257598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8FE7B-4C5B-41C5-9808-7B7580BE1864}"/>
              </a:ext>
            </a:extLst>
          </p:cNvPr>
          <p:cNvSpPr>
            <a:spLocks noGrp="1"/>
          </p:cNvSpPr>
          <p:nvPr>
            <p:ph type="sldNum" sz="quarter" idx="12"/>
          </p:nvPr>
        </p:nvSpPr>
        <p:spPr/>
        <p:txBody>
          <a:bodyPr/>
          <a:lstStyle/>
          <a:p>
            <a:fld id="{84D792B7-0397-C047-AE12-1A03F7E3DC83}" type="slidenum">
              <a:rPr lang="en-US" smtClean="0"/>
              <a:t>3</a:t>
            </a:fld>
            <a:endParaRPr lang="en-US" dirty="0"/>
          </a:p>
        </p:txBody>
      </p:sp>
      <p:sp>
        <p:nvSpPr>
          <p:cNvPr id="5" name="Footer Placeholder 4">
            <a:extLst>
              <a:ext uri="{FF2B5EF4-FFF2-40B4-BE49-F238E27FC236}">
                <a16:creationId xmlns:a16="http://schemas.microsoft.com/office/drawing/2014/main" id="{DA58FD71-725D-4F30-BC25-FA85B1EDD26F}"/>
              </a:ext>
            </a:extLst>
          </p:cNvPr>
          <p:cNvSpPr>
            <a:spLocks noGrp="1"/>
          </p:cNvSpPr>
          <p:nvPr>
            <p:ph type="ftr" sz="quarter" idx="11"/>
          </p:nvPr>
        </p:nvSpPr>
        <p:spPr/>
        <p:txBody>
          <a:bodyPr/>
          <a:lstStyle/>
          <a:p>
            <a:r>
              <a:rPr lang="en-US"/>
              <a:t>presentation title</a:t>
            </a:r>
            <a:endParaRPr lang="en-US" dirty="0"/>
          </a:p>
        </p:txBody>
      </p:sp>
      <p:sp>
        <p:nvSpPr>
          <p:cNvPr id="6" name="Date Placeholder 5">
            <a:extLst>
              <a:ext uri="{FF2B5EF4-FFF2-40B4-BE49-F238E27FC236}">
                <a16:creationId xmlns:a16="http://schemas.microsoft.com/office/drawing/2014/main" id="{029183E7-20F7-40CB-8937-C4B70FCCD59F}"/>
              </a:ext>
            </a:extLst>
          </p:cNvPr>
          <p:cNvSpPr>
            <a:spLocks noGrp="1"/>
          </p:cNvSpPr>
          <p:nvPr>
            <p:ph type="dt" sz="half" idx="10"/>
          </p:nvPr>
        </p:nvSpPr>
        <p:spPr/>
        <p:txBody>
          <a:bodyPr/>
          <a:lstStyle/>
          <a:p>
            <a:r>
              <a:rPr lang="en-US"/>
              <a:t>20XX</a:t>
            </a:r>
            <a:endParaRPr lang="en-US" dirty="0"/>
          </a:p>
        </p:txBody>
      </p:sp>
      <p:pic>
        <p:nvPicPr>
          <p:cNvPr id="4100" name="Picture 4" descr="Image result for model view controller">
            <a:extLst>
              <a:ext uri="{FF2B5EF4-FFF2-40B4-BE49-F238E27FC236}">
                <a16:creationId xmlns:a16="http://schemas.microsoft.com/office/drawing/2014/main" id="{AC1BD9BD-4FC5-46B9-AAFB-AA0911A86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455" y="362820"/>
            <a:ext cx="8866460" cy="5910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26171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1388573" y="15670"/>
            <a:ext cx="9412224" cy="969264"/>
          </a:xfrm>
        </p:spPr>
        <p:txBody>
          <a:bodyPr/>
          <a:lstStyle/>
          <a:p>
            <a:pPr>
              <a:lnSpc>
                <a:spcPct val="107000"/>
              </a:lnSpc>
              <a:spcAft>
                <a:spcPts val="800"/>
              </a:spcAft>
            </a:pPr>
            <a:r>
              <a:rPr lang="uk-UA" sz="3200" b="1" dirty="0">
                <a:effectLst/>
                <a:latin typeface="Times New Roman" panose="02020603050405020304" pitchFamily="18" charset="0"/>
                <a:ea typeface="Times New Roman" panose="02020603050405020304" pitchFamily="18" charset="0"/>
                <a:cs typeface="Times New Roman" panose="02020603050405020304" pitchFamily="18" charset="0"/>
              </a:rPr>
              <a:t>Картина зверху: як проходить запит крізь MVC</a:t>
            </a:r>
            <a:endParaRPr lang="uk-UA"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4</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sp>
        <p:nvSpPr>
          <p:cNvPr id="14" name="TextBox 13">
            <a:extLst>
              <a:ext uri="{FF2B5EF4-FFF2-40B4-BE49-F238E27FC236}">
                <a16:creationId xmlns:a16="http://schemas.microsoft.com/office/drawing/2014/main" id="{40544908-2891-4C05-BCF0-AE30FE387865}"/>
              </a:ext>
            </a:extLst>
          </p:cNvPr>
          <p:cNvSpPr txBox="1"/>
          <p:nvPr/>
        </p:nvSpPr>
        <p:spPr>
          <a:xfrm>
            <a:off x="0" y="923042"/>
            <a:ext cx="3714750" cy="5656485"/>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Роутер</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спрямовує HTTP‑запит на відповідний контролер і дію.</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Контролер дістає параметри, перевіряє, чи має користувач право виконати дію, викликає конкретний сценарій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use</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case</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передаючи йому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валідовані</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дані.</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Сценарій оформлює бізнес‑операцію: працює з доменною моделлю, звертається до репозиторіїв, керує транзакцією, публікує доменні події.</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Результат сценарію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мапиться</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назад у відповідь: або вибирається шаблон для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View</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та формується HTML, або повертається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серіалізований</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DTO/JSON; іноді застосовується </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Presenter</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uk-UA" sz="1600" dirty="0" err="1">
                <a:effectLst/>
                <a:latin typeface="Times New Roman" panose="02020603050405020304" pitchFamily="18" charset="0"/>
                <a:ea typeface="Times New Roman" panose="02020603050405020304" pitchFamily="18" charset="0"/>
                <a:cs typeface="Times New Roman" panose="02020603050405020304" pitchFamily="18" charset="0"/>
              </a:rPr>
              <a:t>ViewModel</a:t>
            </a:r>
            <a:r>
              <a:rPr lang="uk-UA" sz="1600" dirty="0">
                <a:effectLst/>
                <a:latin typeface="Times New Roman" panose="02020603050405020304" pitchFamily="18" charset="0"/>
                <a:ea typeface="Times New Roman" panose="02020603050405020304" pitchFamily="18" charset="0"/>
                <a:cs typeface="Times New Roman" panose="02020603050405020304" pitchFamily="18" charset="0"/>
              </a:rPr>
              <a:t>, що форматує дані спеціально для потреб UI.</a:t>
            </a:r>
            <a:endParaRPr lang="uk-U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descr="Что такое MVC Framework? - Кибермедиана">
            <a:extLst>
              <a:ext uri="{FF2B5EF4-FFF2-40B4-BE49-F238E27FC236}">
                <a16:creationId xmlns:a16="http://schemas.microsoft.com/office/drawing/2014/main" id="{429E3EE7-27E6-4BE5-B78E-0DA622D4E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1268491"/>
            <a:ext cx="8477250" cy="494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7048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r>
              <a:rPr lang="uk-UA" sz="3600" b="1" dirty="0">
                <a:effectLst/>
                <a:latin typeface="Times New Roman" panose="02020603050405020304" pitchFamily="18" charset="0"/>
                <a:ea typeface="Times New Roman" panose="02020603050405020304" pitchFamily="18" charset="0"/>
              </a:rPr>
              <a:t>Модель: серце предметної області</a:t>
            </a:r>
            <a:endParaRPr lang="en-US" sz="6600" dirty="0"/>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5</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pic>
        <p:nvPicPr>
          <p:cNvPr id="6146" name="Picture 2" descr="The Inner-Workings of an MVC Web Application, Like Playing With Legos">
            <a:extLst>
              <a:ext uri="{FF2B5EF4-FFF2-40B4-BE49-F238E27FC236}">
                <a16:creationId xmlns:a16="http://schemas.microsoft.com/office/drawing/2014/main" id="{7AFF7AE8-B109-474D-AFE0-718C5CE9A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1" y="1024128"/>
            <a:ext cx="8165592" cy="5209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A9E90B-FF2D-4547-8793-734AD4DEC9B2}"/>
              </a:ext>
            </a:extLst>
          </p:cNvPr>
          <p:cNvSpPr txBox="1"/>
          <p:nvPr/>
        </p:nvSpPr>
        <p:spPr>
          <a:xfrm>
            <a:off x="8696325" y="1219200"/>
            <a:ext cx="3057524" cy="3701324"/>
          </a:xfrm>
          <a:prstGeom prst="rect">
            <a:avLst/>
          </a:prstGeom>
          <a:noFill/>
        </p:spPr>
        <p:txBody>
          <a:bodyPr wrap="square">
            <a:spAutoFit/>
          </a:bodyPr>
          <a:lstStyle/>
          <a:p>
            <a:r>
              <a:rPr lang="uk-UA" dirty="0"/>
              <a:t>Модель — серце системи. Вона формулює інваріанти («замовлення не може бути оплачене двічі»), виражає мовою домену наміри («</a:t>
            </a:r>
            <a:r>
              <a:rPr lang="en-US" dirty="0" err="1"/>
              <a:t>invoice.pay</a:t>
            </a:r>
            <a:r>
              <a:rPr lang="en-US" dirty="0"/>
              <a:t>(payment)»), </a:t>
            </a:r>
            <a:r>
              <a:rPr lang="uk-UA" dirty="0"/>
              <a:t>тримає сенс поза транспортом і візуалізацією. Добра модель автономна від інфраструктури: її можна тестувати в пам’яті, без БД і мережі, підміняючи порти інтерфейсами.</a:t>
            </a:r>
          </a:p>
        </p:txBody>
      </p:sp>
    </p:spTree>
    <p:extLst>
      <p:ext uri="{BB962C8B-B14F-4D97-AF65-F5344CB8AC3E}">
        <p14:creationId xmlns:p14="http://schemas.microsoft.com/office/powerpoint/2010/main" val="297102811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r>
              <a:rPr lang="uk-UA" b="1" dirty="0"/>
              <a:t>Модель: агрегати й події</a:t>
            </a:r>
            <a:endParaRPr lang="en-US" b="1" dirty="0"/>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6</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pic>
        <p:nvPicPr>
          <p:cNvPr id="7170" name="Picture 2" descr="Руководство. Создание сложной модели данных — ASP.NET MVC с помощью EF Core  | Microsoft Learn">
            <a:extLst>
              <a:ext uri="{FF2B5EF4-FFF2-40B4-BE49-F238E27FC236}">
                <a16:creationId xmlns:a16="http://schemas.microsoft.com/office/drawing/2014/main" id="{D0A62FC5-FA28-400D-AECD-BAD8105E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25" y="1222943"/>
            <a:ext cx="4991100" cy="50958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6BC68E-246A-45CC-B6C3-B64A91F67CCD}"/>
              </a:ext>
            </a:extLst>
          </p:cNvPr>
          <p:cNvSpPr txBox="1"/>
          <p:nvPr/>
        </p:nvSpPr>
        <p:spPr>
          <a:xfrm>
            <a:off x="883340" y="2241284"/>
            <a:ext cx="4260160" cy="2585323"/>
          </a:xfrm>
          <a:prstGeom prst="rect">
            <a:avLst/>
          </a:prstGeom>
          <a:noFill/>
        </p:spPr>
        <p:txBody>
          <a:bodyPr wrap="square">
            <a:spAutoFit/>
          </a:bodyPr>
          <a:lstStyle/>
          <a:p>
            <a:r>
              <a:rPr lang="uk-UA" dirty="0"/>
              <a:t>Мисліть агрегатами: групами сутностей, що поділяють інваріанти та межі транзакцій. Агрегат гарантує цілісність локально й взаємодіє з іншими через події та ідентифікатори, а не через прямі посилання і сайд‑ефекти. Доменні події роблять зміни явними, а обробники відокремлюють внутрішні правила від зовнішніх інтеграцій.</a:t>
            </a:r>
          </a:p>
        </p:txBody>
      </p:sp>
    </p:spTree>
    <p:extLst>
      <p:ext uri="{BB962C8B-B14F-4D97-AF65-F5344CB8AC3E}">
        <p14:creationId xmlns:p14="http://schemas.microsoft.com/office/powerpoint/2010/main" val="17519322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en-US" b="1" dirty="0"/>
              <a:t>View: </a:t>
            </a:r>
            <a:r>
              <a:rPr lang="uk-UA" b="1" dirty="0"/>
              <a:t>відповідальна простота</a:t>
            </a:r>
            <a:endParaRPr lang="en-US"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7</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sp>
        <p:nvSpPr>
          <p:cNvPr id="12" name="TextBox 11">
            <a:extLst>
              <a:ext uri="{FF2B5EF4-FFF2-40B4-BE49-F238E27FC236}">
                <a16:creationId xmlns:a16="http://schemas.microsoft.com/office/drawing/2014/main" id="{B3D6A722-08F9-4A74-87EF-DAC16B75FBE1}"/>
              </a:ext>
            </a:extLst>
          </p:cNvPr>
          <p:cNvSpPr txBox="1"/>
          <p:nvPr/>
        </p:nvSpPr>
        <p:spPr>
          <a:xfrm>
            <a:off x="6696075" y="1997839"/>
            <a:ext cx="4057506" cy="2862322"/>
          </a:xfrm>
          <a:prstGeom prst="rect">
            <a:avLst/>
          </a:prstGeom>
          <a:noFill/>
        </p:spPr>
        <p:txBody>
          <a:bodyPr wrap="square">
            <a:spAutoFit/>
          </a:bodyPr>
          <a:lstStyle/>
          <a:p>
            <a:r>
              <a:rPr lang="uk-UA" dirty="0"/>
              <a:t>Подання перетворює дані на форму, зручну для людей чи машин. Тут живуть форматування, локалізація, умовне відображення. Тут не живуть бізнес‑правила, запити до БД, авторизація, платіжні інтеграції. Коли логіка представлення </a:t>
            </a:r>
            <a:r>
              <a:rPr lang="uk-UA" dirty="0" err="1"/>
              <a:t>ускладнюється</a:t>
            </a:r>
            <a:r>
              <a:rPr lang="uk-UA" dirty="0"/>
              <a:t>, додаємо </a:t>
            </a:r>
            <a:r>
              <a:rPr lang="en-US" dirty="0"/>
              <a:t>Presenter/</a:t>
            </a:r>
            <a:r>
              <a:rPr lang="en-US" dirty="0" err="1"/>
              <a:t>ViewModel</a:t>
            </a:r>
            <a:r>
              <a:rPr lang="en-US" dirty="0"/>
              <a:t>, </a:t>
            </a:r>
            <a:r>
              <a:rPr lang="uk-UA" dirty="0"/>
              <a:t>щоби тримати шаблони «тупими» і </a:t>
            </a:r>
            <a:r>
              <a:rPr lang="uk-UA" dirty="0" err="1"/>
              <a:t>тестованими</a:t>
            </a:r>
            <a:r>
              <a:rPr lang="uk-UA" dirty="0"/>
              <a:t>.</a:t>
            </a:r>
          </a:p>
        </p:txBody>
      </p:sp>
      <p:pic>
        <p:nvPicPr>
          <p:cNvPr id="8196" name="Picture 4" descr="Dumb Patrick Meme - Dumb Patrick Spongebob - Discover &amp; Share GIFs">
            <a:extLst>
              <a:ext uri="{FF2B5EF4-FFF2-40B4-BE49-F238E27FC236}">
                <a16:creationId xmlns:a16="http://schemas.microsoft.com/office/drawing/2014/main" id="{CF6CC934-23BE-4AEA-A3DD-2236403A7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259" y="1418558"/>
            <a:ext cx="3826667" cy="427033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949A1A9-835D-4203-A4DA-F6BC6A0F41F8}"/>
              </a:ext>
            </a:extLst>
          </p:cNvPr>
          <p:cNvSpPr txBox="1"/>
          <p:nvPr/>
        </p:nvSpPr>
        <p:spPr>
          <a:xfrm>
            <a:off x="1669259" y="1418558"/>
            <a:ext cx="2265075" cy="707886"/>
          </a:xfrm>
          <a:prstGeom prst="rect">
            <a:avLst/>
          </a:prstGeom>
          <a:noFill/>
        </p:spPr>
        <p:txBody>
          <a:bodyPr wrap="square">
            <a:spAutoFit/>
          </a:bodyPr>
          <a:lstStyle/>
          <a:p>
            <a:r>
              <a:rPr lang="en-US" sz="4000" b="1" dirty="0"/>
              <a:t>View:</a:t>
            </a:r>
            <a:endParaRPr lang="uk-UA" sz="4000" b="1" dirty="0"/>
          </a:p>
        </p:txBody>
      </p:sp>
    </p:spTree>
    <p:extLst>
      <p:ext uri="{BB962C8B-B14F-4D97-AF65-F5344CB8AC3E}">
        <p14:creationId xmlns:p14="http://schemas.microsoft.com/office/powerpoint/2010/main" val="2063063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nSpc>
                <a:spcPct val="107000"/>
              </a:lnSpc>
              <a:spcAft>
                <a:spcPts val="800"/>
              </a:spcAft>
            </a:pPr>
            <a:r>
              <a:rPr lang="uk-UA" sz="3600" b="1" dirty="0">
                <a:effectLst/>
                <a:latin typeface="Times New Roman" panose="02020603050405020304" pitchFamily="18" charset="0"/>
                <a:ea typeface="Times New Roman" panose="02020603050405020304" pitchFamily="18" charset="0"/>
                <a:cs typeface="Times New Roman" panose="02020603050405020304" pitchFamily="18" charset="0"/>
              </a:rPr>
              <a:t>Контролер: точка входу і </a:t>
            </a:r>
            <a:r>
              <a:rPr lang="uk-UA" sz="3600" b="1" dirty="0" err="1">
                <a:effectLst/>
                <a:latin typeface="Times New Roman" panose="02020603050405020304" pitchFamily="18" charset="0"/>
                <a:ea typeface="Times New Roman" panose="02020603050405020304" pitchFamily="18" charset="0"/>
                <a:cs typeface="Times New Roman" panose="02020603050405020304" pitchFamily="18" charset="0"/>
              </a:rPr>
              <a:t>оркестрація</a:t>
            </a:r>
            <a:endParaRPr lang="uk-UA"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8</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sp>
        <p:nvSpPr>
          <p:cNvPr id="9" name="TextBox 8">
            <a:extLst>
              <a:ext uri="{FF2B5EF4-FFF2-40B4-BE49-F238E27FC236}">
                <a16:creationId xmlns:a16="http://schemas.microsoft.com/office/drawing/2014/main" id="{8935D09B-3E87-4E87-8D09-AE94A6AFF644}"/>
              </a:ext>
            </a:extLst>
          </p:cNvPr>
          <p:cNvSpPr txBox="1"/>
          <p:nvPr/>
        </p:nvSpPr>
        <p:spPr>
          <a:xfrm>
            <a:off x="616640" y="2051774"/>
            <a:ext cx="3912394" cy="2585323"/>
          </a:xfrm>
          <a:prstGeom prst="rect">
            <a:avLst/>
          </a:prstGeom>
          <a:noFill/>
        </p:spPr>
        <p:txBody>
          <a:bodyPr wrap="square">
            <a:spAutoFit/>
          </a:bodyPr>
          <a:lstStyle/>
          <a:p>
            <a:r>
              <a:rPr lang="uk-UA" dirty="0"/>
              <a:t>Контролер працює на межі </a:t>
            </a:r>
            <a:r>
              <a:rPr lang="en-US" dirty="0"/>
              <a:t>HTTP. </a:t>
            </a:r>
            <a:r>
              <a:rPr lang="uk-UA" dirty="0"/>
              <a:t>Він дістає параметри, перевіряє права (через політики), делегує </a:t>
            </a:r>
            <a:r>
              <a:rPr lang="uk-UA" dirty="0" err="1"/>
              <a:t>валідацію</a:t>
            </a:r>
            <a:r>
              <a:rPr lang="uk-UA" dirty="0"/>
              <a:t> схемі, викликає один сценарій і обирає подання/формат відповіді. Він не робить доменних розрахунків і не тягне інфраструктуру всередину. Тонкий контролер означає швидкі, стабільні тести й легку еволюцію.</a:t>
            </a:r>
          </a:p>
        </p:txBody>
      </p:sp>
      <p:pic>
        <p:nvPicPr>
          <p:cNvPr id="9222" name="Picture 6" descr="MVC Framework Introduction - GeeksforGeeks">
            <a:extLst>
              <a:ext uri="{FF2B5EF4-FFF2-40B4-BE49-F238E27FC236}">
                <a16:creationId xmlns:a16="http://schemas.microsoft.com/office/drawing/2014/main" id="{02B37322-8284-4B64-9E36-5256976F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034" y="1647109"/>
            <a:ext cx="6557963"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03995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pPr algn="l" fontAlgn="base"/>
            <a:r>
              <a:rPr lang="uk-UA" sz="3200" b="1" dirty="0">
                <a:effectLst/>
                <a:latin typeface="Times New Roman" panose="02020603050405020304" pitchFamily="18" charset="0"/>
                <a:ea typeface="Times New Roman" panose="02020603050405020304" pitchFamily="18" charset="0"/>
              </a:rPr>
              <a:t>Межі відповідальності й типові «сірі зони»</a:t>
            </a:r>
            <a:endParaRPr lang="en-US" sz="6000" b="1" i="0" dirty="0">
              <a:effectLst/>
              <a:latin typeface="Nunito" pitchFamily="2" charset="-52"/>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9</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cxnSp>
        <p:nvCxnSpPr>
          <p:cNvPr id="15" name="Straight Arrow Connector 14">
            <a:extLst>
              <a:ext uri="{FF2B5EF4-FFF2-40B4-BE49-F238E27FC236}">
                <a16:creationId xmlns:a16="http://schemas.microsoft.com/office/drawing/2014/main" id="{B66F7402-E0BD-46C2-862B-151A76829AB3}"/>
              </a:ext>
            </a:extLst>
          </p:cNvPr>
          <p:cNvCxnSpPr/>
          <p:nvPr/>
        </p:nvCxnSpPr>
        <p:spPr>
          <a:xfrm>
            <a:off x="8324850" y="309282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A175F-7186-46E5-8F77-393C159DC87C}"/>
              </a:ext>
            </a:extLst>
          </p:cNvPr>
          <p:cNvSpPr txBox="1"/>
          <p:nvPr/>
        </p:nvSpPr>
        <p:spPr>
          <a:xfrm>
            <a:off x="6481729" y="2847300"/>
            <a:ext cx="3722975" cy="1754326"/>
          </a:xfrm>
          <a:prstGeom prst="rect">
            <a:avLst/>
          </a:prstGeom>
          <a:noFill/>
        </p:spPr>
        <p:txBody>
          <a:bodyPr wrap="square">
            <a:spAutoFit/>
          </a:bodyPr>
          <a:lstStyle/>
          <a:p>
            <a:pPr marL="285750" indent="-285750">
              <a:buFont typeface="Arial" panose="020B0604020202020204" pitchFamily="34" charset="0"/>
              <a:buChar char="•"/>
            </a:pPr>
            <a:r>
              <a:rPr lang="uk-UA" sz="1800" b="1" dirty="0" err="1">
                <a:effectLst/>
                <a:latin typeface="Times New Roman" panose="02020603050405020304" pitchFamily="18" charset="0"/>
                <a:ea typeface="Times New Roman" panose="02020603050405020304" pitchFamily="18" charset="0"/>
              </a:rPr>
              <a:t>Валідація</a:t>
            </a: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Авторизація</a:t>
            </a: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Транзакції й узгодженість</a:t>
            </a: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a:effectLst/>
                <a:latin typeface="Times New Roman" panose="02020603050405020304" pitchFamily="18" charset="0"/>
                <a:ea typeface="Times New Roman" panose="02020603050405020304" pitchFamily="18" charset="0"/>
              </a:rPr>
              <a:t>Обробка помилок</a:t>
            </a:r>
            <a:endParaRPr lang="en-US" b="1"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err="1">
                <a:effectLst/>
                <a:latin typeface="Times New Roman" panose="02020603050405020304" pitchFamily="18" charset="0"/>
                <a:ea typeface="Times New Roman" panose="02020603050405020304" pitchFamily="18" charset="0"/>
              </a:rPr>
              <a:t>Кешування</a:t>
            </a:r>
            <a:endParaRPr lang="en-US" sz="18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uk-UA" sz="1800" b="1" dirty="0" err="1">
                <a:effectLst/>
                <a:latin typeface="Times New Roman" panose="02020603050405020304" pitchFamily="18" charset="0"/>
                <a:ea typeface="Times New Roman" panose="02020603050405020304" pitchFamily="18" charset="0"/>
              </a:rPr>
              <a:t>Логи</a:t>
            </a:r>
            <a:r>
              <a:rPr lang="uk-UA" sz="1800" b="1" dirty="0">
                <a:effectLst/>
                <a:latin typeface="Times New Roman" panose="02020603050405020304" pitchFamily="18" charset="0"/>
                <a:ea typeface="Times New Roman" panose="02020603050405020304" pitchFamily="18" charset="0"/>
              </a:rPr>
              <a:t> й телеметрія</a:t>
            </a:r>
            <a:endParaRPr lang="uk-UA" dirty="0"/>
          </a:p>
        </p:txBody>
      </p:sp>
      <p:pic>
        <p:nvPicPr>
          <p:cNvPr id="10244" name="Picture 4" descr="MVC Framework - Архитектура - CoderLessons.com">
            <a:extLst>
              <a:ext uri="{FF2B5EF4-FFF2-40B4-BE49-F238E27FC236}">
                <a16:creationId xmlns:a16="http://schemas.microsoft.com/office/drawing/2014/main" id="{0505570F-25B8-4F42-92E2-03E2EC812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98" y="1081276"/>
            <a:ext cx="4143375"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414959"/>
      </p:ext>
    </p:extLst>
  </p:cSld>
  <p:clrMapOvr>
    <a:masterClrMapping/>
  </p:clrMapOvr>
  <p:transition spd="slow">
    <p:push dir="u"/>
  </p:transition>
</p:sld>
</file>

<file path=ppt/theme/theme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y-Design-Berlin-Presentation_Win32_SW_v11" id="{A1E1012F-E9F8-4F40-92C8-C50A5DD6BDB3}" vid="{84DD5023-C7E9-4B03-B2A5-92320E38EF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9B373E-6FDE-4773-A0C6-CDA9846E30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BB8FCA9-2C7D-45A4-87C8-02C272E9F4DD}">
  <ds:schemaRefs>
    <ds:schemaRef ds:uri="http://schemas.microsoft.com/sharepoint/v3/contenttype/forms"/>
  </ds:schemaRefs>
</ds:datastoreItem>
</file>

<file path=customXml/itemProps3.xml><?xml version="1.0" encoding="utf-8"?>
<ds:datastoreItem xmlns:ds="http://schemas.openxmlformats.org/officeDocument/2006/customXml" ds:itemID="{9C741A42-9646-4B63-A6BC-7DA2EE5F87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City design</Template>
  <TotalTime>361</TotalTime>
  <Words>5820</Words>
  <Application>Microsoft Office PowerPoint</Application>
  <PresentationFormat>Widescreen</PresentationFormat>
  <Paragraphs>277</Paragraphs>
  <Slides>27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Avenir Next LT Pro</vt:lpstr>
      <vt:lpstr>Calibri</vt:lpstr>
      <vt:lpstr>Courier New</vt:lpstr>
      <vt:lpstr>Felix Titling</vt:lpstr>
      <vt:lpstr>Gill Sans Nova Light</vt:lpstr>
      <vt:lpstr>Nunito</vt:lpstr>
      <vt:lpstr>Times New Roman</vt:lpstr>
      <vt:lpstr>Wingdings</vt:lpstr>
      <vt:lpstr>Office Theme</vt:lpstr>
      <vt:lpstr>MVC веб‑застосунку: ролі, межі відповідальності та антипатерни</vt:lpstr>
      <vt:lpstr>Навіщо взагалі MVC і чому саме у вебі</vt:lpstr>
      <vt:lpstr>PowerPoint Presentation</vt:lpstr>
      <vt:lpstr>Картина зверху: як проходить запит крізь MVC</vt:lpstr>
      <vt:lpstr>Модель: серце предметної області</vt:lpstr>
      <vt:lpstr>Модель: агрегати й події</vt:lpstr>
      <vt:lpstr>View: відповідальна простота</vt:lpstr>
      <vt:lpstr>Контролер: точка входу і оркестрація</vt:lpstr>
      <vt:lpstr>Межі відповідальності й типові «сірі зони»</vt:lpstr>
      <vt:lpstr>Межі відповідальності й типові «сірі зони»</vt:lpstr>
      <vt:lpstr>Межі відповідальності й типові «сірі зони»</vt:lpstr>
      <vt:lpstr>Межі відповідальності й типові «сірі зони»</vt:lpstr>
      <vt:lpstr>Межі відповідальності й типові «сірі зони»</vt:lpstr>
      <vt:lpstr>Антипатерни: як ми «ламаємо» собі архітектуру</vt:lpstr>
      <vt:lpstr>Антипатерни: як ми «ламаємо» собі архітектуру</vt:lpstr>
      <vt:lpstr>Антипатерни: як ми «ламаємо» собі архітектуру</vt:lpstr>
      <vt:lpstr>Антипатерни: як ми «ламаємо» собі архітектуру</vt:lpstr>
      <vt:lpstr>Антипатерни: як ми «ламаємо» собі архітектуру</vt:lpstr>
      <vt:lpstr>Як повернутися до здорового MVC?</vt:lpstr>
      <vt:lpstr>Кейс‑історія: оформлення замовлення без «магії»</vt:lpstr>
      <vt:lpstr>Тестування в світі MVC</vt:lpstr>
      <vt:lpstr>Продуктивність і надійність</vt:lpstr>
      <vt:lpstr>MVC і масштаб</vt:lpstr>
      <vt:lpstr>Часті запитання</vt:lpstr>
      <vt:lpstr>Узагальнення</vt:lpstr>
      <vt:lpstr>Висновок</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Автоматизація підготовки даних: побудова відтворюваних пайплайнів з Scikit-learn</dc:title>
  <dc:creator>Torvald Sramp</dc:creator>
  <cp:lastModifiedBy>Torvald Sramp</cp:lastModifiedBy>
  <cp:revision>25</cp:revision>
  <dcterms:created xsi:type="dcterms:W3CDTF">2025-09-25T22:00:13Z</dcterms:created>
  <dcterms:modified xsi:type="dcterms:W3CDTF">2025-11-05T03:56:46Z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